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77" r:id="rId2"/>
    <p:sldId id="276" r:id="rId3"/>
    <p:sldId id="258" r:id="rId4"/>
    <p:sldId id="259" r:id="rId5"/>
    <p:sldId id="260" r:id="rId6"/>
    <p:sldId id="278" r:id="rId7"/>
    <p:sldId id="279" r:id="rId8"/>
    <p:sldId id="280" r:id="rId9"/>
    <p:sldId id="284" r:id="rId10"/>
    <p:sldId id="281" r:id="rId11"/>
    <p:sldId id="282" r:id="rId12"/>
    <p:sldId id="285" r:id="rId13"/>
    <p:sldId id="286" r:id="rId14"/>
    <p:sldId id="287" r:id="rId15"/>
    <p:sldId id="261" r:id="rId16"/>
    <p:sldId id="288" r:id="rId17"/>
    <p:sldId id="289" r:id="rId18"/>
    <p:sldId id="267" r:id="rId19"/>
    <p:sldId id="268" r:id="rId20"/>
    <p:sldId id="269" r:id="rId21"/>
    <p:sldId id="270" r:id="rId22"/>
    <p:sldId id="271" r:id="rId23"/>
    <p:sldId id="272" r:id="rId24"/>
    <p:sldId id="273" r:id="rId25"/>
    <p:sldId id="274"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tivation" id="{B62D8166-1F84-E3F0-36F0-1FCA32954030}">
          <p14:sldIdLst>
            <p14:sldId id="277"/>
            <p14:sldId id="276"/>
            <p14:sldId id="258"/>
            <p14:sldId id="259"/>
          </p14:sldIdLst>
        </p14:section>
        <p14:section name="Problem and approach" id="{DF95B74C-91AE-242C-62A6-4ACF3F39F4AB}">
          <p14:sldIdLst>
            <p14:sldId id="260"/>
            <p14:sldId id="278"/>
            <p14:sldId id="279"/>
            <p14:sldId id="280"/>
          </p14:sldIdLst>
        </p14:section>
        <p14:section name="Findings" id="{1491EF7F-39BC-6692-0A20-BC1A1C6C4B91}">
          <p14:sldIdLst>
            <p14:sldId id="284"/>
            <p14:sldId id="281"/>
            <p14:sldId id="282"/>
            <p14:sldId id="285"/>
            <p14:sldId id="286"/>
            <p14:sldId id="287"/>
            <p14:sldId id="261"/>
            <p14:sldId id="288"/>
            <p14:sldId id="289"/>
          </p14:sldIdLst>
        </p14:section>
        <p14:section name="Implications" id="{049E3E22-5C07-6BCD-280A-7C236DE5E3E5}">
          <p14:sldIdLst>
            <p14:sldId id="267"/>
            <p14:sldId id="268"/>
            <p14:sldId id="269"/>
          </p14:sldIdLst>
        </p14:section>
        <p14:section name="Backup" id="{9D665C50-DF22-2044-A68E-E64A1EB4C668}">
          <p14:sldIdLst>
            <p14:sldId id="270"/>
            <p14:sldId id="271"/>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4821" autoAdjust="0"/>
  </p:normalViewPr>
  <p:slideViewPr>
    <p:cSldViewPr snapToGrid="0" snapToObjects="1">
      <p:cViewPr>
        <p:scale>
          <a:sx n="100" d="100"/>
          <a:sy n="100" d="100"/>
        </p:scale>
        <p:origin x="1776" y="7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Comments</c:v>
                </c:pt>
              </c:strCache>
            </c:strRef>
          </c:tx>
          <c:spPr>
            <a:solidFill>
              <a:srgbClr val="5B7A99"/>
            </a:solidFill>
            <a:effectLst/>
          </c:spPr>
          <c:invertIfNegative val="0"/>
          <c:dPt>
            <c:idx val="0"/>
            <c:invertIfNegative val="0"/>
            <c:bubble3D val="0"/>
            <c:extLst>
              <c:ext xmlns:c16="http://schemas.microsoft.com/office/drawing/2014/chart" uri="{C3380CC4-5D6E-409C-BE32-E72D297353CC}">
                <c16:uniqueId val="{00000001-FE46-4249-8F65-36E14E5C53FB}"/>
              </c:ext>
            </c:extLst>
          </c:dPt>
          <c:dPt>
            <c:idx val="1"/>
            <c:invertIfNegative val="0"/>
            <c:bubble3D val="0"/>
            <c:spPr>
              <a:solidFill>
                <a:srgbClr val="D7263D"/>
              </a:solidFill>
              <a:effectLst/>
            </c:spPr>
            <c:extLst>
              <c:ext xmlns:c16="http://schemas.microsoft.com/office/drawing/2014/chart" uri="{C3380CC4-5D6E-409C-BE32-E72D297353CC}">
                <c16:uniqueId val="{00000003-FE46-4249-8F65-36E14E5C53FB}"/>
              </c:ext>
            </c:extLst>
          </c:dPt>
          <c:dPt>
            <c:idx val="2"/>
            <c:invertIfNegative val="0"/>
            <c:bubble3D val="0"/>
            <c:extLst>
              <c:ext xmlns:c16="http://schemas.microsoft.com/office/drawing/2014/chart" uri="{C3380CC4-5D6E-409C-BE32-E72D297353CC}">
                <c16:uniqueId val="{00000005-FE46-4249-8F65-36E14E5C53FB}"/>
              </c:ext>
            </c:extLst>
          </c:dPt>
          <c:dPt>
            <c:idx val="3"/>
            <c:invertIfNegative val="0"/>
            <c:bubble3D val="0"/>
            <c:extLst>
              <c:ext xmlns:c16="http://schemas.microsoft.com/office/drawing/2014/chart" uri="{C3380CC4-5D6E-409C-BE32-E72D297353CC}">
                <c16:uniqueId val="{00000007-FE46-4249-8F65-36E14E5C53FB}"/>
              </c:ext>
            </c:extLst>
          </c:dPt>
          <c:dPt>
            <c:idx val="4"/>
            <c:invertIfNegative val="0"/>
            <c:bubble3D val="0"/>
            <c:extLst>
              <c:ext xmlns:c16="http://schemas.microsoft.com/office/drawing/2014/chart" uri="{C3380CC4-5D6E-409C-BE32-E72D297353CC}">
                <c16:uniqueId val="{00000009-FE46-4249-8F65-36E14E5C53FB}"/>
              </c:ext>
            </c:extLst>
          </c:dPt>
          <c:dLbls>
            <c:numFmt formatCode="#,##0" sourceLinked="0"/>
            <c:spPr>
              <a:noFill/>
              <a:ln>
                <a:noFill/>
              </a:ln>
              <a:effectLst/>
            </c:spPr>
            <c:txPr>
              <a:bodyPr/>
              <a:lstStyle/>
              <a:p>
                <a:pPr>
                  <a:defRPr sz="1400" b="1" i="0" u="none" strike="noStrike">
                    <a:solidFill>
                      <a:srgbClr val="1A1F2B"/>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Unnoticed recording</c:v>
                </c:pt>
                <c:pt idx="1">
                  <c:v>Human review &amp; data processing</c:v>
                </c:pt>
                <c:pt idx="2">
                  <c:v>Reliability of the recording LED</c:v>
                </c:pt>
                <c:pt idx="3">
                  <c:v>Boundary of acceptable public recording</c:v>
                </c:pt>
                <c:pt idx="4">
                  <c:v>Children, family &amp; domestic settings</c:v>
                </c:pt>
              </c:strCache>
            </c:strRef>
          </c:cat>
          <c:val>
            <c:numRef>
              <c:f>Sheet1!$B$2:$B$6</c:f>
              <c:numCache>
                <c:formatCode>General</c:formatCode>
                <c:ptCount val="5"/>
                <c:pt idx="0">
                  <c:v>318</c:v>
                </c:pt>
                <c:pt idx="1">
                  <c:v>211</c:v>
                </c:pt>
                <c:pt idx="2">
                  <c:v>194</c:v>
                </c:pt>
                <c:pt idx="3">
                  <c:v>120</c:v>
                </c:pt>
                <c:pt idx="4">
                  <c:v>72</c:v>
                </c:pt>
              </c:numCache>
            </c:numRef>
          </c:val>
          <c:extLst>
            <c:ext xmlns:c16="http://schemas.microsoft.com/office/drawing/2014/chart" uri="{C3380CC4-5D6E-409C-BE32-E72D297353CC}">
              <c16:uniqueId val="{0000000A-FE46-4249-8F65-36E14E5C53FB}"/>
            </c:ext>
          </c:extLst>
        </c:ser>
        <c:dLbls>
          <c:showLegendKey val="0"/>
          <c:showVal val="1"/>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300" b="0" i="0" u="none" strike="noStrike">
                <a:solidFill>
                  <a:srgbClr val="2E3A4D"/>
                </a:solidFill>
                <a:latin typeface="+mn-lt"/>
              </a:defRPr>
            </a:pPr>
            <a:endParaRPr lang="en-US"/>
          </a:p>
        </c:txPr>
        <c:crossAx val="2094734552"/>
        <c:crosses val="autoZero"/>
        <c:auto val="1"/>
        <c:lblAlgn val="ctr"/>
        <c:lblOffset val="100"/>
        <c:noMultiLvlLbl val="1"/>
      </c:catAx>
      <c:valAx>
        <c:axId val="2094734552"/>
        <c:scaling>
          <c:orientation val="minMax"/>
          <c:max val="38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547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[~0:50]
Let me start with something that happened this February. Swedish journalists interviewed data annotators in Nairobi who label footage from Meta's AI glasses for a contractor called Sama. One of them said: "We see everything, from living rooms to naked bodies."
Workers described bathroom visits, and intimate moments, and some of the people filmed seemed not to know they were being recorded. Meta's response was that media from Live AI is processed under its AI terms.
</a:t>
            </a:r>
            <a:r>
              <a:rPr lang="en-US" sz="1200" dirty="0">
                <a:solidFill>
                  <a:srgbClr val="1A202C"/>
                </a:solidFill>
              </a:rPr>
              <a:t>Our study asks: What privacy risks do AI glasses create, and what concerns do users have?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Why does this matter now reports more than seven million AI glasses sold in 2025 alone.
Second, deployment: a VR headset is used in bounded sessions in controlled environments. AI glasses go everywhere, into homes, workplaces, classrooms, hospitals and streets, and they capture the wearer and everyone nearby.
Third, the cloud: Features like Live AI keeps the camera and microphone on for the whole session, and Autocapture lets the AI decide what to record. Whatever the wearer sees and hears becomes an online AI query.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
So what does a bystander get? One LED. It communicates as recording or not.
But the glasses can be in at least six privacy-relevant states: idle, listening for the wake word, capturing, Live AI, Autocapture, uploading. A bystander cannot tell these apart.
Regulators raised this in 2021: Ireland's DPC and Italy's Garante said no field testing had shown the LED is an effective way to give notice. In May 2026 the Texas Attorney General called it easily hidden.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In this work, ask two questions. First: what happens to data after being captured? We answer it from Meta's own documentation.
Second: which of these risks do users actually talk about? We answer it from Reddit.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
Here is what we did, in order. We look at the glasses through two lenses.
Lens one is what Meta itself documents: its privacy policies, terms of service and support pages. In step one, to learn what the device actually does, we extracted five documented behaviors. In step two, to see how those behaviors create risk, we traced where the captured data goes, which gives six data channels. In step three, to know who is harmed, we built three threat models. In step four, to name what kind of violation each threat is, we mapped them onto LINDDUN's seven categories.
Lens two is what users say. We collected 4,900 Reddit comments. In step five we clustered them and kept the 1,771 that are about privacy; in step six we coded which concerns users raise.
Finally, we compare the two: where the risks are versus where users' concern is. That comparison is the gap we will end on.
One caveat: this is a position paper. Lens one audits what Meta documents, not measured traffic.</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[~0:50]
So we read Meta's privacy policies, terms of service and support pages, and extracted five behaviors.
B1: the glasses are always listening for the wake word "Hey Meta." B2: stores voice recordings even when the interaction was unintentionally activated. B3: stored recordings and transcripts can go to machine learning and trained human reviewers. B4: Live AI keeps the camera and microphone on for a whole session. B5: </a:t>
            </a:r>
            <a:r>
              <a:rPr lang="en-US" dirty="0" err="1"/>
              <a:t>Autocapture</a:t>
            </a:r>
            <a:r>
              <a:rPr lang="en-US" dirty="0"/>
              <a:t> </a:t>
            </a:r>
            <a:r>
              <a:rPr lang="en-US" sz="1200" dirty="0"/>
              <a:t>Continuous low-resolution series of images, records short video clips, and requires cloud media processing to be enabled.</a:t>
            </a:r>
            <a:r>
              <a:rPr lang="en-US" dirty="0"/>
              <a:t>
. So simply wearing the glasses in a room can move everyone's conversations and faces toward cloud storage and human review.
In step two, we follow that data.</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dirty="0"/>
              <a:t>[~1:15]
Step two. To see how these behaviors create risk, we traced and record where the captured data goes according meta </a:t>
            </a:r>
            <a:r>
              <a:rPr lang="en-US" dirty="0" err="1"/>
              <a:t>dcoumentations</a:t>
            </a:r>
            <a:r>
              <a:rPr lang="en-US" dirty="0"/>
              <a:t>. We record each point where data is captured from the world or moved between the glasses, the phone and the cloud a data channel, and we found six. The tag on each card shows which behaviors from step one it comes from.
Three channels are about acquisition(how data entered ): C1, ambient sensing, from always-listening and accidental activations; C2, photos and videos the user takes; C3, session capture from Live AI and Autocapture.
Three are about movement (how the data </a:t>
            </a:r>
            <a:r>
              <a:rPr lang="en-US" dirty="0" err="1"/>
              <a:t>tranfer</a:t>
            </a:r>
            <a:r>
              <a:rPr lang="en-US" dirty="0"/>
              <a:t>): C4, transfer to the phone and cloud; C5, cloud processing and storage; C6, review and reuse by machine learning and human reviewers.
Follow one Live AI clip: it enters at C3, transfers at C4, is stored at C5, and may reach a reviewer at C6. The further data travels, the less control either the wearer or the bystander has over it.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[~0:35]
Step three. The channels tell us how data enters and how far it travels, but not who is harmed or where the harm comes from. So we sorted every threat by two questions: whose data is it, the wearer's or a bystander's? And where does the threat come from, the system working as designed, or an outside adversary?
That gives three threat models. TM-1: the wearer, harmed by the system itself. TM-2: bystanders, harmed by the same system. TM-3: an outside adversary, where the victim can be either.
Let's walk through each one.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Step three asks who is harmed. The first threat harms the wearer, with no attacker and no misuse: the glasses behave exactly as Meta describes.
Here is the path. In ambient sensing, TV audio is misheard as "Hey Meta," and about ten seconds of sound, including a private phone call, is captured. In transfer, the clip is uploaded. In cloud processing and storage, it is not flagged as a false wake, so it is kept, up to a year, and processed. And in human review, it can reach a trained reviewer.
This is realistic: smart speakers misactivate about once per hour of TV audio. The risk is built in, and the path ends not in storage but in human review.</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The second threat is bystander exposure, again with the system working as designed. The wearer controls the glasses, the app and the account, but the people nearby supply the data.
Their data can enter through any capture channel: their speech while the glasses listen, their faces in the wearer's photos, or a Live AI session. Take someone using Live AI for directions through a hospital waiting room: other patients' faces, voices and intake forms go into the stream. From there it follows the same path as everything else: uploaded, processed in Meta's cloud, and on to review and reuse. That is why this threat spans all six channels.
And identification is real: in 2024 students paired these glasses with face search to identify strangers, and the Texas investigation cites Meta's planned "Name Tag" feature.
The LED may give notice, but it gives bystanders no control over any of this.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
The third threat comes from outside: an adversary who is not the wearer, not Meta, and not a bystander. There are two routes.
Through transfer: when the glasses send what they see to the cloud, the phone's traffic becomes upload-heavy, and encryption hides the content, not the size and timing. Those signals have already been used to detect when a voice assistant wakes up, with 99% accuracy, and whether a home camera is streaming. Nobody has tested this on smart glasses yet, but the same ingredients are there.
Through cloud processing: adversarial stickers in the room can hijack the assistant through prompt injection; this is our co-author Yicheng Zhang's prior work. Attackers with query access could also try to extract training data, and model inversion becomes serious if face recognition is added.
This is the smallest threat model today, and the one that grows fastest with each new feature. Session 4 this afternoon has more on traffic inference.
Q&amp;A: Shown on glasses? No; shown on smart speakers, cameras and wearables. Khalaf et al. (MobiCom '26) measured the glasses' traffic (~300 kbps uplink for Live AI) but did not test an attack; an open problem for this community. Cellular or VPN? Cellular removes the shared-Wi-Fi vantage point; a VPN alone does not reliably stop rate-based leaks (Apthorpe et al. '19).</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
Step four. The threat models told us who is harmed; LINDDUN tells us what kind of harm. It is a standard privacy threat-modeling framework with seven categories.
Briefly: linkability means separate data can be tied to the same person; identifiability means their identity can be worked out; non-repudiation means a lasting record proves they were there; detectability means others can tell something sensitive is happening; disclosure means data reaches the wrong party; unawareness means people don't know or can't control what is collected; and non-compliance means the practice conflicts with the law.
The right column shows what each looks like on Meta's glasses.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Putting the threats and the harms together gives two findings. Each dot means this threat produces this kind of harm
Finding one: bystanders are hit by the widest range of harms, five of seven, versus four for the wearer and two for external adversaries. Identifiability and Non-compliance appear only for bystanders, because those harms exist only when no agreement was ever given.
Finding two, looking by channel instead of by threat: four of the seven harms reach human review, linkability, non-repudiation, disclosure and unawareness. A reviewer opening a single clip sees a named person, in a specific place, at a specific time, doing a specific action.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On the bottom, what users say: we collected 72 Reddit posts with 4,900 comments, clustered them with sentence embeddings and k-means, kept seven privacy clusters with 1,771 comments, and used an LLM to code the concerns.
</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
Now, what do users talk about? Of 4,900 comments, 1,771 were privacy-related. Of those, 915 were about the product itself, 407 about distrust of Meta as a company, and 449 fell outside both groups.
The biggest product-specific concern is unnoticed recording, 318 comments, most of them comparing the glasses with phones. Then human review and data processing at 211, the reliability of the recording LED at 194, where public recording becomes invasive at 120, and children and family at 72.
Public concern fixates on the visible act of recording. As one commenter put it: you can't just go up to everyone wearing glasses and say don't watch my kid.</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[~0:35]
The second group, 407 comments, is not about the device at all. It is distrust of Meta as a company, and it comes from two places.
First, the business model: people see the glasses as another way for Meta to collect and monetize data. As one commenter put it: these glasses are just another tool to collect more data from us.
Second, Meta's track record: people remember earlier cases, like the Illinois biometric privacy lawsuit over Facebook's face recognition, which settled for 650 million dollars.
So some concern comes not from what the glasses claim to do, but from expectations formed by past violations.
(The paper gives no counts for the two sources; don't quote numbers for them.)</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[~0:50]
Meta's controls have kept changing, so here is the timeline. In April 2025, Meta made voice storage the default and removed the option to turn it off.
In 2026 came the Swedish investigation, a class action, the pause with Sama, and the Texas investigation.
Then Meta's UK policy began letting wearers choose whether to store voice recordings, and in September wearers got an opt-out from storing visual data for AI training.
These are welcome, but every one of them is a setting for the wearer. Bystanders still have no way to see what was captured about them and no path to request deletion.
(Do not claim the 2026 changes were caused by the investigation; present them in time order only. The June change is from Meta's UK policy; we have not confirmed the US wording.)</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[~0:45]
What should change? Disclosure must cover the whole data lifecycle and reach people in real time, not sit in policies that users rarely read.
Signaling must move past a single LED toward multimodal notification. Because notification will sometimes fail, safeguards should run on the device, for example blurring faces and screens before data leaves the glasses.
And bystanders, household members, people in clinics and schools, must be treated as stakeholders, not just the wearer.
We've seen this before: in 2019, after reports that humans reviewed voice-assistant recordings, Apple immediately suspended human grading and made it opt-in. Downstream practices can change.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[~0:15]
To sum up: the risk lives after capture; bystanders bear the widest range of harms; and public concern stops at the lens.
The lens is not the problem; everything that happens after capture is. Thank you, I'm happy to take questions.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Likely questions (suggested answers, align with co-authors first):
Q: Did you measure the traffic or verify the behaviors? A: No. This is a position paper; we audit what Meta itself documents. Measuring actual data flows is the natural next step.
Q: Isn't the Reddit sample biased toward negative views? A: The queries deliberately targeted posts likely to contain opinions, privacy concerns or negative perceptions, because we wanted to see which risks users raise, not overall sentiment.
Q: How reliable is the LLM coding? A: We used zero-shot open coding so categories were not forced into a predefined taxonomy; validating against human coders is future work.
Q: Hasn't Meta changed its policies? A: Yes. Meta's UK policy now lets wearers choose voice storage, and there is a visual-data training opt-out (Sep 2026). Both are wearer settings; bystanders still have no control.
Q: Did the Sama story influence the Reddit comments? A: We cannot tell from our data; we don't claim a link.</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280160"/>
            <a:ext cx="7498080" cy="1737360"/>
          </a:xfrm>
          <a:prstGeom prst="rect">
            <a:avLst/>
          </a:prstGeom>
          <a:noFill/>
          <a:ln/>
        </p:spPr>
        <p:txBody>
          <a:bodyPr wrap="square" rtlCol="0"/>
          <a:lstStyle>
            <a:lvl1pPr marL="0" indent="0" algn="l">
              <a:buNone/>
              <a:defRPr lang="en-US" sz="5400" b="1" dirty="0">
                <a:solidFill>
                  <a:schemeClr val="bg1"/>
                </a:solidFill>
              </a:defRPr>
            </a:lvl1pPr>
          </a:lstStyle>
          <a:p>
            <a:pPr marL="0" indent="0" algn="l">
              <a:buNone/>
            </a:pPr>
            <a:endParaRPr lang="en-US" sz="5400" dirty="0"/>
          </a:p>
        </p:txBody>
      </p:sp>
      <p:sp>
        <p:nvSpPr>
          <p:cNvPr id="3" name="Text 0"/>
          <p:cNvSpPr>
            <a:spLocks noGrp="1"/>
          </p:cNvSpPr>
          <p:nvPr>
            <p:ph type="body" idx="101" hasCustomPrompt="1"/>
          </p:nvPr>
        </p:nvSpPr>
        <p:spPr>
          <a:xfrm>
            <a:off x="731520" y="3200400"/>
            <a:ext cx="7498080" cy="822960"/>
          </a:xfrm>
          <a:prstGeom prst="rect">
            <a:avLst/>
          </a:prstGeom>
          <a:noFill/>
          <a:ln/>
        </p:spPr>
        <p:txBody>
          <a:bodyPr wrap="square" rtlCol="0"/>
          <a:lstStyle>
            <a:lvl1pPr marL="0" indent="0" algn="l">
              <a:buNone/>
              <a:defRPr lang="en-US" sz="2400" dirty="0">
                <a:solidFill>
                  <a:schemeClr val="accent6"/>
                </a:solidFill>
              </a:defRPr>
            </a:lvl1pPr>
          </a:lstStyle>
          <a:p>
            <a:pPr marL="0" indent="0" algn="l">
              <a:buNone/>
            </a:pPr>
            <a:endParaRPr lang="en-US" sz="2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3"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accent4"/>
                </a:solidFill>
              </a:rPr>
              <a:t>XR Security ’26 · The Lens Is Not the Problem</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rtlCol="0"/>
          <a:lstStyle>
            <a:lvl1pPr marL="0" indent="0" algn="l">
              <a:buNone/>
              <a:defRPr lang="en-US" sz="3200" b="1" dirty="0">
                <a:solidFill>
                  <a:schemeClr val="bg1"/>
                </a:solidFill>
              </a:defRPr>
            </a:lvl1pPr>
          </a:lstStyle>
          <a:p>
            <a:pPr marL="0" indent="0" algn="l">
              <a:buNone/>
            </a:pPr>
            <a:endParaRPr lang="en-US" sz="3200" dirty="0"/>
          </a:p>
        </p:txBody>
      </p:sp>
      <p:sp>
        <p:nvSpPr>
          <p:cNvPr id="3" name="Text 0"/>
          <p:cNvSpPr/>
          <p:nvPr/>
        </p:nvSpPr>
        <p:spPr>
          <a:xfrm>
            <a:off x="548640" y="6400800"/>
            <a:ext cx="7315200" cy="274320"/>
          </a:xfrm>
          <a:prstGeom prst="rect">
            <a:avLst/>
          </a:prstGeom>
          <a:noFill/>
          <a:ln/>
        </p:spPr>
        <p:txBody>
          <a:bodyPr wrap="square" lIns="0" tIns="0" rIns="0" bIns="0" rtlCol="0" anchor="ctr"/>
          <a:lstStyle/>
          <a:p>
            <a:pPr marL="0" indent="0">
              <a:buNone/>
            </a:pPr>
            <a:r>
              <a:rPr lang="en-US" sz="1000" dirty="0">
                <a:solidFill>
                  <a:schemeClr val="accent4"/>
                </a:solidFill>
              </a:rPr>
              <a:t>XR Security ’26 · The Lens Is Not the Problem</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ING_DARK">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502920"/>
            <a:ext cx="11091672" cy="91440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9.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4.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alpha val="100000"/>
          </a:srgbClr>
        </a:solidFill>
        <a:effectLst/>
      </p:bgPr>
    </p:bg>
    <p:spTree>
      <p:nvGrpSpPr>
        <p:cNvPr id="1" name=""/>
        <p:cNvGrpSpPr/>
        <p:nvPr/>
      </p:nvGrpSpPr>
      <p:grpSpPr>
        <a:xfrm>
          <a:off x="0" y="0"/>
          <a:ext cx="0" cy="0"/>
          <a:chOff x="0" y="0"/>
          <a:chExt cx="0" cy="0"/>
        </a:xfrm>
      </p:grpSpPr>
      <p:sp>
        <p:nvSpPr>
          <p:cNvPr id="2" name="Text 0"/>
          <p:cNvSpPr txBox="1"/>
          <p:nvPr/>
        </p:nvSpPr>
        <p:spPr>
          <a:xfrm>
            <a:off x="731520" y="731520"/>
            <a:ext cx="8229600" cy="365760"/>
          </a:xfrm>
          <a:prstGeom prst="rect">
            <a:avLst/>
          </a:prstGeom>
          <a:noFill/>
          <a:ln/>
        </p:spPr>
        <p:txBody>
          <a:bodyPr wrap="square" lIns="0" tIns="0" rIns="0" bIns="0" rtlCol="0" anchor="t"/>
          <a:lstStyle/>
          <a:p>
            <a:pPr marL="0" indent="0">
              <a:buNone/>
            </a:pPr>
            <a:r>
              <a:rPr lang="en-US" sz="1400" kern="0" spc="100" dirty="0">
                <a:solidFill>
                  <a:srgbClr val="5C7C9B"/>
                </a:solidFill>
              </a:rPr>
              <a:t>XR Security ’26 ·  Austin, TX</a:t>
            </a:r>
            <a:endParaRPr lang="en-US" sz="1400" dirty="0">
              <a:solidFill>
                <a:srgbClr val="5C7C9B"/>
              </a:solidFill>
            </a:endParaRPr>
          </a:p>
        </p:txBody>
      </p:sp>
      <p:sp>
        <p:nvSpPr>
          <p:cNvPr id="3" name="Text 0"/>
          <p:cNvSpPr>
            <a:spLocks noGrp="1"/>
          </p:cNvSpPr>
          <p:nvPr>
            <p:ph type="title" idx="100" hasCustomPrompt="1"/>
          </p:nvPr>
        </p:nvSpPr>
        <p:spPr>
          <a:xfrm>
            <a:off x="731520" y="1280160"/>
            <a:ext cx="7498080" cy="1737360"/>
          </a:xfrm>
          <a:prstGeom prst="rect">
            <a:avLst/>
          </a:prstGeom>
          <a:noFill/>
          <a:ln/>
        </p:spPr>
        <p:txBody>
          <a:bodyPr wrap="square" lIns="0" tIns="0" rIns="0" bIns="0" rtlCol="0" anchor="ctr"/>
          <a:lstStyle/>
          <a:p>
            <a:pPr marL="0" indent="0" algn="l">
              <a:buNone/>
            </a:pPr>
            <a:r>
              <a:rPr lang="en-US" sz="5400" b="1" dirty="0">
                <a:solidFill>
                  <a:srgbClr val="1A202C"/>
                </a:solidFill>
              </a:rPr>
              <a:t>The Lens Is Not</a:t>
            </a:r>
            <a:endParaRPr lang="en-US" sz="5400" dirty="0">
              <a:solidFill>
                <a:srgbClr val="1A202C"/>
              </a:solidFill>
            </a:endParaRPr>
          </a:p>
          <a:p>
            <a:pPr marL="0" indent="0" algn="l">
              <a:buNone/>
            </a:pPr>
            <a:r>
              <a:rPr lang="en-US" sz="5400" b="1" dirty="0">
                <a:solidFill>
                  <a:srgbClr val="1A202C"/>
                </a:solidFill>
              </a:rPr>
              <a:t>the Problem</a:t>
            </a:r>
            <a:endParaRPr lang="en-US" sz="5400" dirty="0">
              <a:solidFill>
                <a:srgbClr val="1A202C"/>
              </a:solidFill>
            </a:endParaRPr>
          </a:p>
        </p:txBody>
      </p:sp>
      <p:sp>
        <p:nvSpPr>
          <p:cNvPr id="4" name="Text 0"/>
          <p:cNvSpPr>
            <a:spLocks noGrp="1"/>
          </p:cNvSpPr>
          <p:nvPr>
            <p:ph type="body" idx="101" hasCustomPrompt="1"/>
          </p:nvPr>
        </p:nvSpPr>
        <p:spPr>
          <a:xfrm>
            <a:off x="731520" y="3200400"/>
            <a:ext cx="9333424" cy="822960"/>
          </a:xfrm>
          <a:prstGeom prst="rect">
            <a:avLst/>
          </a:prstGeom>
          <a:noFill/>
          <a:ln/>
        </p:spPr>
        <p:txBody>
          <a:bodyPr wrap="square" lIns="0" tIns="0" rIns="0" bIns="0" rtlCol="0" anchor="t"/>
          <a:lstStyle/>
          <a:p>
            <a:pPr marL="0" indent="0" algn="l">
              <a:buNone/>
            </a:pPr>
            <a:r>
              <a:rPr lang="en-US" sz="2400" dirty="0">
                <a:solidFill>
                  <a:srgbClr val="344054"/>
                </a:solidFill>
              </a:rPr>
              <a:t>Understanding Potential Privacy Risks and User Concerns in AI Glasses</a:t>
            </a:r>
          </a:p>
        </p:txBody>
      </p:sp>
      <p:sp>
        <p:nvSpPr>
          <p:cNvPr id="5" name="Authors"/>
          <p:cNvSpPr txBox="1"/>
          <p:nvPr/>
        </p:nvSpPr>
        <p:spPr>
          <a:xfrm>
            <a:off x="731520" y="4343400"/>
            <a:ext cx="8229600" cy="777240"/>
          </a:xfrm>
          <a:prstGeom prst="rect">
            <a:avLst/>
          </a:prstGeom>
          <a:noFill/>
          <a:ln/>
        </p:spPr>
        <p:txBody>
          <a:bodyPr wrap="square" lIns="0" tIns="0" rIns="0" bIns="0" rtlCol="0" anchor="t"/>
          <a:lstStyle/>
          <a:p>
            <a:pPr marL="0" indent="0">
              <a:buNone/>
            </a:pPr>
            <a:r>
              <a:rPr lang="en-US" sz="1800" dirty="0">
                <a:solidFill>
                  <a:srgbClr val="1A202C"/>
                </a:solidFill>
              </a:rPr>
              <a:t>Mohammed Aldeen¹ · Jingwen Yan¹ · </a:t>
            </a:r>
            <a:r>
              <a:rPr lang="en-US" sz="1800" b="1" dirty="0">
                <a:solidFill>
                  <a:srgbClr val="1A202C"/>
                </a:solidFill>
              </a:rPr>
              <a:t>Zixun Xion</a:t>
            </a:r>
            <a:r>
              <a:rPr lang="en-US" sz="1800" dirty="0">
                <a:solidFill>
                  <a:srgbClr val="1A202C"/>
                </a:solidFill>
              </a:rPr>
              <a:t>g² · Yicheng Zhang² · Long Cheng¹</a:t>
            </a:r>
            <a:endParaRPr lang="en-US" sz="1600" dirty="0">
              <a:solidFill>
                <a:srgbClr val="1A202C"/>
              </a:solidFill>
            </a:endParaRPr>
          </a:p>
          <a:p>
            <a:pPr marL="0" indent="0">
              <a:buNone/>
            </a:pPr>
            <a:r>
              <a:rPr lang="en-US" sz="1400" dirty="0">
                <a:solidFill>
                  <a:srgbClr val="1A202C"/>
                </a:solidFill>
              </a:rPr>
              <a:t>¹Clemson University   ²George Mason University</a:t>
            </a:r>
            <a:endParaRPr lang="en-US" sz="1600" dirty="0">
              <a:solidFill>
                <a:srgbClr val="1A202C"/>
              </a:solidFill>
            </a:endParaRPr>
          </a:p>
        </p:txBody>
      </p:sp>
      <p:grpSp>
        <p:nvGrpSpPr>
          <p:cNvPr id="10" name="Group 9">
            <a:extLst>
              <a:ext uri="{FF2B5EF4-FFF2-40B4-BE49-F238E27FC236}">
                <a16:creationId xmlns:a16="http://schemas.microsoft.com/office/drawing/2014/main" id="{02AE0045-DB69-FBC0-C125-EE99B45AD192}"/>
              </a:ext>
            </a:extLst>
          </p:cNvPr>
          <p:cNvGrpSpPr/>
          <p:nvPr/>
        </p:nvGrpSpPr>
        <p:grpSpPr>
          <a:xfrm>
            <a:off x="5583229" y="1417320"/>
            <a:ext cx="1267561" cy="1260957"/>
            <a:chOff x="8229600" y="1600200"/>
            <a:chExt cx="3291840" cy="3291840"/>
          </a:xfrm>
        </p:grpSpPr>
        <p:pic>
          <p:nvPicPr>
            <p:cNvPr id="6" name="Glasses illustration" descr="preencoded.png"/>
            <p:cNvPicPr>
              <a:picLocks noChangeAspect="1"/>
            </p:cNvPicPr>
            <p:nvPr/>
          </p:nvPicPr>
          <p:blipFill>
            <a:blip r:embed="rId3">
              <a:duotone>
                <a:srgbClr val="5C7C9B"/>
                <a:srgbClr val="5C7C9B"/>
              </a:duotone>
            </a:blip>
            <a:stretch>
              <a:fillRect/>
            </a:stretch>
          </p:blipFill>
          <p:spPr>
            <a:xfrm>
              <a:off x="8229600" y="1600200"/>
              <a:ext cx="3291840" cy="3291840"/>
            </a:xfrm>
            <a:prstGeom prst="rect">
              <a:avLst/>
            </a:prstGeom>
          </p:spPr>
        </p:pic>
        <p:sp>
          <p:nvSpPr>
            <p:cNvPr id="7" name="Recording LED"/>
            <p:cNvSpPr/>
            <p:nvPr/>
          </p:nvSpPr>
          <p:spPr>
            <a:xfrm>
              <a:off x="8229600" y="3374136"/>
              <a:ext cx="237744" cy="237744"/>
            </a:xfrm>
            <a:prstGeom prst="ellipse">
              <a:avLst/>
            </a:prstGeom>
            <a:solidFill>
              <a:schemeClr val="accent1"/>
            </a:solidFill>
            <a:ln/>
          </p:spPr>
          <p:txBody>
            <a:bodyPr/>
            <a:lstStyle/>
            <a:p>
              <a:endParaRPr lang="en-US"/>
            </a:p>
          </p:txBody>
        </p:sp>
      </p:grpSp>
      <p:pic>
        <p:nvPicPr>
          <p:cNvPr id="9" name="Picture 8" descr="Clemson University Logo, symbol, meaning, history, PNG, brand">
            <a:extLst>
              <a:ext uri="{FF2B5EF4-FFF2-40B4-BE49-F238E27FC236}">
                <a16:creationId xmlns:a16="http://schemas.microsoft.com/office/drawing/2014/main" id="{AE82B243-D2ED-72D8-DD5C-2D0D840FE814}"/>
              </a:ext>
            </a:extLst>
          </p:cNvPr>
          <p:cNvPicPr>
            <a:picLocks noChangeAspect="1"/>
          </p:cNvPicPr>
          <p:nvPr/>
        </p:nvPicPr>
        <p:blipFill>
          <a:blip r:embed="rId4"/>
          <a:stretch>
            <a:fillRect/>
          </a:stretch>
        </p:blipFill>
        <p:spPr>
          <a:xfrm>
            <a:off x="9461655" y="5223054"/>
            <a:ext cx="2730346" cy="1535820"/>
          </a:xfrm>
          <a:prstGeom prst="rect">
            <a:avLst/>
          </a:prstGeom>
        </p:spPr>
      </p:pic>
      <p:pic>
        <p:nvPicPr>
          <p:cNvPr id="11" name="Picture 10" descr="No more Mason or GMU: University reveals new logo, branding | Headlines |  insidenova.com">
            <a:extLst>
              <a:ext uri="{FF2B5EF4-FFF2-40B4-BE49-F238E27FC236}">
                <a16:creationId xmlns:a16="http://schemas.microsoft.com/office/drawing/2014/main" id="{775FDA58-C605-61A6-7075-C09F82A3CB20}"/>
              </a:ext>
            </a:extLst>
          </p:cNvPr>
          <p:cNvPicPr>
            <a:picLocks noChangeAspect="1"/>
          </p:cNvPicPr>
          <p:nvPr/>
        </p:nvPicPr>
        <p:blipFill>
          <a:blip r:embed="rId5"/>
          <a:stretch>
            <a:fillRect/>
          </a:stretch>
        </p:blipFill>
        <p:spPr>
          <a:xfrm>
            <a:off x="204826" y="5394960"/>
            <a:ext cx="3482036" cy="1263439"/>
          </a:xfrm>
          <a:prstGeom prst="rect">
            <a:avLst/>
          </a:prstGeom>
        </p:spPr>
      </p:pic>
    </p:spTree>
    <p:extLst>
      <p:ext uri="{BB962C8B-B14F-4D97-AF65-F5344CB8AC3E}">
        <p14:creationId xmlns:p14="http://schemas.microsoft.com/office/powerpoint/2010/main" val="2409967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alpha val="100000"/>
          </a:srgbClr>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rgbClr val="1A202C"/>
                </a:solidFill>
              </a:rPr>
              <a:t>February 2026: “We see everything”</a:t>
            </a:r>
            <a:endParaRPr lang="en-US" sz="3200" dirty="0">
              <a:solidFill>
                <a:srgbClr val="1A202C"/>
              </a:solidFill>
            </a:endParaRPr>
          </a:p>
        </p:txBody>
      </p:sp>
      <p:sp>
        <p:nvSpPr>
          <p:cNvPr id="3" name="Text 1"/>
          <p:cNvSpPr txBox="1"/>
          <p:nvPr/>
        </p:nvSpPr>
        <p:spPr>
          <a:xfrm>
            <a:off x="1204882" y="1234440"/>
            <a:ext cx="9977593" cy="1143000"/>
          </a:xfrm>
          <a:prstGeom prst="rect">
            <a:avLst/>
          </a:prstGeom>
          <a:noFill/>
          <a:ln/>
        </p:spPr>
        <p:txBody>
          <a:bodyPr wrap="square" lIns="0" tIns="0" rIns="0" bIns="0" rtlCol="0" anchor="ctr"/>
          <a:lstStyle/>
          <a:p>
            <a:pPr marL="0" indent="0">
              <a:buNone/>
            </a:pPr>
            <a:r>
              <a:rPr lang="en-US" sz="3000" i="1" dirty="0">
                <a:solidFill>
                  <a:srgbClr val="1A202C"/>
                </a:solidFill>
              </a:rPr>
              <a:t>“We see everything, from living rooms to naked bodies.”</a:t>
            </a:r>
            <a:endParaRPr lang="en-US" sz="3000" dirty="0">
              <a:solidFill>
                <a:srgbClr val="1A202C"/>
              </a:solidFill>
            </a:endParaRPr>
          </a:p>
        </p:txBody>
      </p:sp>
      <p:sp>
        <p:nvSpPr>
          <p:cNvPr id="4" name="Text 2"/>
          <p:cNvSpPr txBox="1"/>
          <p:nvPr/>
        </p:nvSpPr>
        <p:spPr>
          <a:xfrm>
            <a:off x="2526295" y="2204661"/>
            <a:ext cx="6492240" cy="548640"/>
          </a:xfrm>
          <a:prstGeom prst="rect">
            <a:avLst/>
          </a:prstGeom>
          <a:noFill/>
          <a:ln/>
        </p:spPr>
        <p:txBody>
          <a:bodyPr wrap="square" lIns="0" tIns="0" rIns="0" bIns="0" rtlCol="0" anchor="t"/>
          <a:lstStyle/>
          <a:p>
            <a:pPr marL="0" indent="0">
              <a:buNone/>
            </a:pPr>
            <a:r>
              <a:rPr lang="en-US" sz="1400" dirty="0">
                <a:solidFill>
                  <a:srgbClr val="5C7C9B"/>
                </a:solidFill>
              </a:rPr>
              <a:t>Data annotators at Sama (Nairobi) who label Meta AI-glasses footage, speaking to Swedish newspapers Svenska Dagbladet and Göteborgs-Posten</a:t>
            </a:r>
          </a:p>
        </p:txBody>
      </p:sp>
      <p:sp>
        <p:nvSpPr>
          <p:cNvPr id="5" name="LED dot"/>
          <p:cNvSpPr/>
          <p:nvPr/>
        </p:nvSpPr>
        <p:spPr>
          <a:xfrm>
            <a:off x="566928" y="3438144"/>
            <a:ext cx="164592" cy="164592"/>
          </a:xfrm>
          <a:prstGeom prst="ellipse">
            <a:avLst/>
          </a:prstGeom>
          <a:solidFill>
            <a:schemeClr val="accent1"/>
          </a:solidFill>
          <a:ln/>
        </p:spPr>
        <p:txBody>
          <a:bodyPr/>
          <a:lstStyle/>
          <a:p>
            <a:endParaRPr lang="en-US"/>
          </a:p>
        </p:txBody>
      </p:sp>
      <p:sp>
        <p:nvSpPr>
          <p:cNvPr id="6" name="Text 4"/>
          <p:cNvSpPr txBox="1"/>
          <p:nvPr/>
        </p:nvSpPr>
        <p:spPr>
          <a:xfrm>
            <a:off x="896112" y="3337560"/>
            <a:ext cx="7174000" cy="411480"/>
          </a:xfrm>
          <a:prstGeom prst="rect">
            <a:avLst/>
          </a:prstGeom>
          <a:noFill/>
          <a:ln/>
        </p:spPr>
        <p:txBody>
          <a:bodyPr wrap="square" lIns="0" tIns="0" rIns="0" bIns="0" rtlCol="0" anchor="ctr"/>
          <a:lstStyle/>
          <a:p>
            <a:pPr marL="0" indent="0">
              <a:buNone/>
            </a:pPr>
            <a:r>
              <a:rPr lang="en-US" sz="1800" dirty="0">
                <a:solidFill>
                  <a:srgbClr val="1A202C"/>
                </a:solidFill>
              </a:rPr>
              <a:t>Workers described bathroom visits</a:t>
            </a:r>
            <a:r>
              <a:rPr lang="en-US" dirty="0">
                <a:solidFill>
                  <a:srgbClr val="1A202C"/>
                </a:solidFill>
              </a:rPr>
              <a:t> </a:t>
            </a:r>
            <a:r>
              <a:rPr lang="en-US" sz="1800" dirty="0">
                <a:solidFill>
                  <a:srgbClr val="1A202C"/>
                </a:solidFill>
              </a:rPr>
              <a:t>and intimate moments</a:t>
            </a:r>
          </a:p>
        </p:txBody>
      </p:sp>
      <p:sp>
        <p:nvSpPr>
          <p:cNvPr id="7" name="LED dot"/>
          <p:cNvSpPr/>
          <p:nvPr/>
        </p:nvSpPr>
        <p:spPr>
          <a:xfrm>
            <a:off x="566928" y="3986784"/>
            <a:ext cx="164592" cy="164592"/>
          </a:xfrm>
          <a:prstGeom prst="ellipse">
            <a:avLst/>
          </a:prstGeom>
          <a:solidFill>
            <a:schemeClr val="accent1"/>
          </a:solidFill>
          <a:ln/>
        </p:spPr>
        <p:txBody>
          <a:bodyPr/>
          <a:lstStyle/>
          <a:p>
            <a:endParaRPr lang="en-US"/>
          </a:p>
        </p:txBody>
      </p:sp>
      <p:sp>
        <p:nvSpPr>
          <p:cNvPr id="8" name="Text 6"/>
          <p:cNvSpPr txBox="1"/>
          <p:nvPr/>
        </p:nvSpPr>
        <p:spPr>
          <a:xfrm>
            <a:off x="896112" y="3886200"/>
            <a:ext cx="6126480" cy="411480"/>
          </a:xfrm>
          <a:prstGeom prst="rect">
            <a:avLst/>
          </a:prstGeom>
          <a:noFill/>
          <a:ln/>
        </p:spPr>
        <p:txBody>
          <a:bodyPr wrap="square" lIns="0" tIns="0" rIns="0" bIns="0" rtlCol="0" anchor="ctr"/>
          <a:lstStyle/>
          <a:p>
            <a:pPr marL="0" indent="0">
              <a:buNone/>
            </a:pPr>
            <a:r>
              <a:rPr lang="en-US" sz="1800" dirty="0">
                <a:solidFill>
                  <a:srgbClr val="1A202C"/>
                </a:solidFill>
              </a:rPr>
              <a:t>Some people appeared unaware they were being recorded</a:t>
            </a:r>
          </a:p>
        </p:txBody>
      </p:sp>
      <p:sp>
        <p:nvSpPr>
          <p:cNvPr id="9" name="LED dot"/>
          <p:cNvSpPr/>
          <p:nvPr/>
        </p:nvSpPr>
        <p:spPr>
          <a:xfrm>
            <a:off x="566928" y="4535424"/>
            <a:ext cx="164592" cy="164592"/>
          </a:xfrm>
          <a:prstGeom prst="ellipse">
            <a:avLst/>
          </a:prstGeom>
          <a:solidFill>
            <a:schemeClr val="accent1"/>
          </a:solidFill>
          <a:ln/>
        </p:spPr>
        <p:txBody>
          <a:bodyPr/>
          <a:lstStyle/>
          <a:p>
            <a:endParaRPr lang="en-US"/>
          </a:p>
        </p:txBody>
      </p:sp>
      <p:sp>
        <p:nvSpPr>
          <p:cNvPr id="10" name="Text 8"/>
          <p:cNvSpPr txBox="1"/>
          <p:nvPr/>
        </p:nvSpPr>
        <p:spPr>
          <a:xfrm>
            <a:off x="896111" y="4434840"/>
            <a:ext cx="7173999" cy="411480"/>
          </a:xfrm>
          <a:prstGeom prst="rect">
            <a:avLst/>
          </a:prstGeom>
          <a:noFill/>
          <a:ln/>
        </p:spPr>
        <p:txBody>
          <a:bodyPr wrap="square" lIns="0" tIns="0" rIns="0" bIns="0" rtlCol="0" anchor="ctr"/>
          <a:lstStyle/>
          <a:p>
            <a:pPr marL="0" indent="0">
              <a:buNone/>
            </a:pPr>
            <a:r>
              <a:rPr lang="en-US" sz="1800" dirty="0">
                <a:solidFill>
                  <a:srgbClr val="1A202C"/>
                </a:solidFill>
              </a:rPr>
              <a:t>Meta: media from Live AI is processed under its AI terms and privacy policy</a:t>
            </a:r>
          </a:p>
        </p:txBody>
      </p:sp>
      <p:sp>
        <p:nvSpPr>
          <p:cNvPr id="23" name="Text 21"/>
          <p:cNvSpPr txBox="1"/>
          <p:nvPr/>
        </p:nvSpPr>
        <p:spPr>
          <a:xfrm>
            <a:off x="548640" y="5166360"/>
            <a:ext cx="11091672" cy="502920"/>
          </a:xfrm>
          <a:prstGeom prst="rect">
            <a:avLst/>
          </a:prstGeom>
          <a:noFill/>
          <a:ln/>
        </p:spPr>
        <p:txBody>
          <a:bodyPr wrap="square" lIns="0" tIns="0" rIns="0" bIns="0" rtlCol="0" anchor="ctr"/>
          <a:lstStyle/>
          <a:p>
            <a:r>
              <a:rPr lang="en-US" sz="2200" dirty="0">
                <a:solidFill>
                  <a:srgbClr val="1A202C"/>
                </a:solidFill>
              </a:rPr>
              <a:t>Our study asks: What privacy risks do AI glasses create, and what concerns do users have?</a:t>
            </a:r>
          </a:p>
        </p:txBody>
      </p:sp>
      <p:sp>
        <p:nvSpPr>
          <p:cNvPr id="24"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rgbClr val="5C7C9B"/>
                </a:solidFill>
              </a:rPr>
              <a:t>Reported worker testimony; the journalists did not view the footage. Sources: Svenska Dagbladet (Feb 25 &amp; 27, 2026); Göteborgs-Posten (Feb 25, 2026); Barnes &amp; Thornburg on Bartone v. Meta (Mar 2026); The Guardian (Apr 17, 2026); Texas OAG press release (May 20, 2026).</a:t>
            </a:r>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rgbClr val="5C7C9B"/>
                </a:solidFill>
              </a:defRPr>
            </a:lvl1pPr>
          </a:lstStyle>
          <a:p>
            <a:pPr algn="r"/>
            <a:fld id="{F7021451-1387-4CA6-816F-3879F97B5CBC}" type="slidenum">
              <a:rPr lang="en-US" b="0">
                <a:solidFill>
                  <a:srgbClr val="5C7C9B"/>
                </a:solidFill>
              </a:rPr>
              <a:t>2</a:t>
            </a:fld>
            <a:endParaRPr lang="en-US">
              <a:solidFill>
                <a:srgbClr val="5C7C9B"/>
              </a:solidFill>
            </a:endParaRPr>
          </a:p>
        </p:txBody>
      </p:sp>
    </p:spTree>
    <p:extLst>
      <p:ext uri="{BB962C8B-B14F-4D97-AF65-F5344CB8AC3E}">
        <p14:creationId xmlns:p14="http://schemas.microsoft.com/office/powerpoint/2010/main" val="3397225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AI glasses go everywhere and send what they see to the cloud</a:t>
            </a:r>
            <a:endParaRPr lang="en-US" sz="3200" dirty="0"/>
          </a:p>
        </p:txBody>
      </p:sp>
      <p:sp>
        <p:nvSpPr>
          <p:cNvPr id="3" name="Sales stat card"/>
          <p:cNvSpPr/>
          <p:nvPr/>
        </p:nvSpPr>
        <p:spPr>
          <a:xfrm>
            <a:off x="548640" y="1371600"/>
            <a:ext cx="3566160" cy="4343400"/>
          </a:xfrm>
          <a:prstGeom prst="roundRect">
            <a:avLst>
              <a:gd name="adj" fmla="val 2051"/>
            </a:avLst>
          </a:prstGeom>
          <a:solidFill>
            <a:schemeClr val="bg2"/>
          </a:solidFill>
          <a:ln/>
        </p:spPr>
        <p:txBody>
          <a:bodyPr/>
          <a:lstStyle/>
          <a:p>
            <a:endParaRPr lang="en-US"/>
          </a:p>
        </p:txBody>
      </p:sp>
      <p:sp>
        <p:nvSpPr>
          <p:cNvPr id="5" name="Text 3"/>
          <p:cNvSpPr txBox="1"/>
          <p:nvPr/>
        </p:nvSpPr>
        <p:spPr>
          <a:xfrm>
            <a:off x="822960" y="2057400"/>
            <a:ext cx="3108960" cy="1188720"/>
          </a:xfrm>
          <a:prstGeom prst="rect">
            <a:avLst/>
          </a:prstGeom>
          <a:noFill/>
          <a:ln/>
        </p:spPr>
        <p:txBody>
          <a:bodyPr wrap="square" lIns="0" tIns="0" rIns="0" bIns="0" rtlCol="0" anchor="ctr"/>
          <a:lstStyle/>
          <a:p>
            <a:pPr marL="0" indent="0">
              <a:buNone/>
            </a:pPr>
            <a:r>
              <a:rPr lang="en-US" sz="8000" b="1" dirty="0">
                <a:solidFill>
                  <a:schemeClr val="tx1"/>
                </a:solidFill>
              </a:rPr>
              <a:t>&gt;7M</a:t>
            </a:r>
            <a:endParaRPr lang="en-US" sz="8000" dirty="0"/>
          </a:p>
        </p:txBody>
      </p:sp>
      <p:sp>
        <p:nvSpPr>
          <p:cNvPr id="6" name="Text 4"/>
          <p:cNvSpPr txBox="1"/>
          <p:nvPr/>
        </p:nvSpPr>
        <p:spPr>
          <a:xfrm>
            <a:off x="868680" y="3337560"/>
            <a:ext cx="3017520" cy="685800"/>
          </a:xfrm>
          <a:prstGeom prst="rect">
            <a:avLst/>
          </a:prstGeom>
          <a:noFill/>
          <a:ln/>
        </p:spPr>
        <p:txBody>
          <a:bodyPr wrap="square" lIns="0" tIns="0" rIns="0" bIns="0" rtlCol="0" anchor="t"/>
          <a:lstStyle/>
          <a:p>
            <a:pPr marL="0" indent="0">
              <a:buNone/>
            </a:pPr>
            <a:r>
              <a:rPr lang="en-US" sz="2000" b="1" dirty="0">
                <a:solidFill>
                  <a:schemeClr val="tx1"/>
                </a:solidFill>
              </a:rPr>
              <a:t>AI-glasses units sold in 2025 alone</a:t>
            </a:r>
            <a:endParaRPr lang="en-US" sz="2000" dirty="0"/>
          </a:p>
        </p:txBody>
      </p:sp>
      <p:sp>
        <p:nvSpPr>
          <p:cNvPr id="7" name="Text 5"/>
          <p:cNvSpPr txBox="1"/>
          <p:nvPr/>
        </p:nvSpPr>
        <p:spPr>
          <a:xfrm>
            <a:off x="868680" y="4069080"/>
            <a:ext cx="3017520" cy="548640"/>
          </a:xfrm>
          <a:prstGeom prst="rect">
            <a:avLst/>
          </a:prstGeom>
          <a:noFill/>
          <a:ln/>
        </p:spPr>
        <p:txBody>
          <a:bodyPr wrap="square" lIns="0" tIns="0" rIns="0" bIns="0" rtlCol="0" anchor="t"/>
          <a:lstStyle/>
          <a:p>
            <a:pPr marL="0" indent="0">
              <a:buNone/>
            </a:pPr>
            <a:r>
              <a:rPr lang="en-US" sz="1400" dirty="0">
                <a:solidFill>
                  <a:schemeClr val="accent4"/>
                </a:solidFill>
              </a:rPr>
              <a:t>Ray-Ban Meta + Oakley Meta</a:t>
            </a:r>
            <a:endParaRPr lang="en-US" sz="1400" dirty="0"/>
          </a:p>
        </p:txBody>
      </p:sp>
      <p:sp>
        <p:nvSpPr>
          <p:cNvPr id="8" name="Text 6"/>
          <p:cNvSpPr txBox="1"/>
          <p:nvPr/>
        </p:nvSpPr>
        <p:spPr>
          <a:xfrm>
            <a:off x="6400800" y="1371600"/>
            <a:ext cx="2514600" cy="365760"/>
          </a:xfrm>
          <a:prstGeom prst="rect">
            <a:avLst/>
          </a:prstGeom>
          <a:noFill/>
          <a:ln/>
        </p:spPr>
        <p:txBody>
          <a:bodyPr wrap="square" lIns="0" tIns="0" rIns="0" bIns="0" rtlCol="0" anchor="t"/>
          <a:lstStyle/>
          <a:p>
            <a:pPr marL="0" indent="0">
              <a:buNone/>
            </a:pPr>
            <a:r>
              <a:rPr lang="en-US" sz="1600" b="1" dirty="0">
                <a:solidFill>
                  <a:schemeClr val="accent4"/>
                </a:solidFill>
              </a:rPr>
              <a:t>VR headset</a:t>
            </a:r>
            <a:endParaRPr lang="en-US" sz="1600" dirty="0"/>
          </a:p>
        </p:txBody>
      </p:sp>
      <p:sp>
        <p:nvSpPr>
          <p:cNvPr id="9" name="Text 7"/>
          <p:cNvSpPr txBox="1"/>
          <p:nvPr/>
        </p:nvSpPr>
        <p:spPr>
          <a:xfrm>
            <a:off x="9098280" y="1371600"/>
            <a:ext cx="2542032" cy="365760"/>
          </a:xfrm>
          <a:prstGeom prst="rect">
            <a:avLst/>
          </a:prstGeom>
          <a:noFill/>
          <a:ln/>
        </p:spPr>
        <p:txBody>
          <a:bodyPr wrap="square" lIns="0" tIns="0" rIns="0" bIns="0" rtlCol="0" anchor="t"/>
          <a:lstStyle/>
          <a:p>
            <a:pPr marL="0" indent="0">
              <a:buNone/>
            </a:pPr>
            <a:r>
              <a:rPr lang="en-US" sz="1600" b="1" dirty="0">
                <a:solidFill>
                  <a:schemeClr val="accent1"/>
                </a:solidFill>
              </a:rPr>
              <a:t>AI glasses</a:t>
            </a:r>
            <a:endParaRPr lang="en-US" sz="1600" dirty="0"/>
          </a:p>
        </p:txBody>
      </p:sp>
      <p:sp>
        <p:nvSpPr>
          <p:cNvPr id="10" name="Row rule"/>
          <p:cNvSpPr/>
          <p:nvPr/>
        </p:nvSpPr>
        <p:spPr>
          <a:xfrm>
            <a:off x="4480560" y="1773936"/>
            <a:ext cx="7159752" cy="0"/>
          </a:xfrm>
          <a:prstGeom prst="line">
            <a:avLst/>
          </a:prstGeom>
          <a:noFill/>
          <a:ln w="12700">
            <a:solidFill>
              <a:schemeClr val="accent6"/>
            </a:solidFill>
            <a:prstDash val="solid"/>
          </a:ln>
        </p:spPr>
        <p:txBody>
          <a:bodyPr/>
          <a:lstStyle/>
          <a:p>
            <a:endParaRPr lang="en-US"/>
          </a:p>
        </p:txBody>
      </p:sp>
      <p:sp>
        <p:nvSpPr>
          <p:cNvPr id="11" name="Text 9"/>
          <p:cNvSpPr txBox="1"/>
          <p:nvPr/>
        </p:nvSpPr>
        <p:spPr>
          <a:xfrm>
            <a:off x="4480560" y="1828800"/>
            <a:ext cx="1737360" cy="868680"/>
          </a:xfrm>
          <a:prstGeom prst="rect">
            <a:avLst/>
          </a:prstGeom>
          <a:noFill/>
          <a:ln/>
        </p:spPr>
        <p:txBody>
          <a:bodyPr wrap="square" lIns="0" tIns="0" rIns="0" bIns="0" rtlCol="0" anchor="t"/>
          <a:lstStyle/>
          <a:p>
            <a:pPr marL="0" indent="0">
              <a:buNone/>
            </a:pPr>
            <a:r>
              <a:rPr lang="en-US" sz="1600" b="1" dirty="0">
                <a:solidFill>
                  <a:schemeClr val="tx1"/>
                </a:solidFill>
              </a:rPr>
              <a:t>Worn</a:t>
            </a:r>
            <a:endParaRPr lang="en-US" sz="1600" dirty="0"/>
          </a:p>
        </p:txBody>
      </p:sp>
      <p:sp>
        <p:nvSpPr>
          <p:cNvPr id="12" name="Text 10"/>
          <p:cNvSpPr txBox="1"/>
          <p:nvPr/>
        </p:nvSpPr>
        <p:spPr>
          <a:xfrm>
            <a:off x="6400800" y="1828800"/>
            <a:ext cx="2514600" cy="868680"/>
          </a:xfrm>
          <a:prstGeom prst="rect">
            <a:avLst/>
          </a:prstGeom>
          <a:noFill/>
          <a:ln/>
        </p:spPr>
        <p:txBody>
          <a:bodyPr wrap="square" lIns="0" tIns="0" rIns="0" bIns="0" rtlCol="0" anchor="t"/>
          <a:lstStyle/>
          <a:p>
            <a:pPr marL="0" indent="0">
              <a:buNone/>
            </a:pPr>
            <a:r>
              <a:rPr lang="en-US" sz="1600" dirty="0">
                <a:solidFill>
                  <a:schemeClr val="accent4"/>
                </a:solidFill>
              </a:rPr>
              <a:t>Bounded sessions in controlled environments</a:t>
            </a:r>
            <a:endParaRPr lang="en-US" sz="1600" dirty="0"/>
          </a:p>
        </p:txBody>
      </p:sp>
      <p:sp>
        <p:nvSpPr>
          <p:cNvPr id="13" name="Text 11"/>
          <p:cNvSpPr txBox="1"/>
          <p:nvPr/>
        </p:nvSpPr>
        <p:spPr>
          <a:xfrm>
            <a:off x="9098280" y="1828800"/>
            <a:ext cx="2542032" cy="868680"/>
          </a:xfrm>
          <a:prstGeom prst="rect">
            <a:avLst/>
          </a:prstGeom>
          <a:noFill/>
          <a:ln/>
        </p:spPr>
        <p:txBody>
          <a:bodyPr wrap="square" lIns="0" tIns="0" rIns="0" bIns="0" rtlCol="0" anchor="t"/>
          <a:lstStyle/>
          <a:p>
            <a:pPr marL="0" indent="0">
              <a:buNone/>
            </a:pPr>
            <a:r>
              <a:rPr lang="en-US" sz="1600" dirty="0">
                <a:solidFill>
                  <a:schemeClr val="tx1"/>
                </a:solidFill>
              </a:rPr>
              <a:t>All day: homes, workplaces, classrooms, hospitals, streets</a:t>
            </a:r>
            <a:endParaRPr lang="en-US" sz="1600" dirty="0"/>
          </a:p>
        </p:txBody>
      </p:sp>
      <p:sp>
        <p:nvSpPr>
          <p:cNvPr id="14" name="Row rule"/>
          <p:cNvSpPr/>
          <p:nvPr/>
        </p:nvSpPr>
        <p:spPr>
          <a:xfrm>
            <a:off x="4480560" y="2798064"/>
            <a:ext cx="7159752" cy="0"/>
          </a:xfrm>
          <a:prstGeom prst="line">
            <a:avLst/>
          </a:prstGeom>
          <a:noFill/>
          <a:ln w="12700">
            <a:solidFill>
              <a:schemeClr val="accent6"/>
            </a:solidFill>
            <a:prstDash val="solid"/>
          </a:ln>
        </p:spPr>
        <p:txBody>
          <a:bodyPr/>
          <a:lstStyle/>
          <a:p>
            <a:endParaRPr lang="en-US"/>
          </a:p>
        </p:txBody>
      </p:sp>
      <p:sp>
        <p:nvSpPr>
          <p:cNvPr id="15" name="Text 13"/>
          <p:cNvSpPr txBox="1"/>
          <p:nvPr/>
        </p:nvSpPr>
        <p:spPr>
          <a:xfrm>
            <a:off x="4480560" y="2852928"/>
            <a:ext cx="1737360" cy="868680"/>
          </a:xfrm>
          <a:prstGeom prst="rect">
            <a:avLst/>
          </a:prstGeom>
          <a:noFill/>
          <a:ln/>
        </p:spPr>
        <p:txBody>
          <a:bodyPr wrap="square" lIns="0" tIns="0" rIns="0" bIns="0" rtlCol="0" anchor="t"/>
          <a:lstStyle/>
          <a:p>
            <a:pPr marL="0" indent="0">
              <a:buNone/>
            </a:pPr>
            <a:r>
              <a:rPr lang="en-US" sz="1600" b="1" dirty="0">
                <a:solidFill>
                  <a:schemeClr val="tx1"/>
                </a:solidFill>
              </a:rPr>
              <a:t>Captures</a:t>
            </a:r>
            <a:endParaRPr lang="en-US" sz="1600" dirty="0"/>
          </a:p>
        </p:txBody>
      </p:sp>
      <p:sp>
        <p:nvSpPr>
          <p:cNvPr id="16" name="Text 14"/>
          <p:cNvSpPr txBox="1"/>
          <p:nvPr/>
        </p:nvSpPr>
        <p:spPr>
          <a:xfrm>
            <a:off x="6400800" y="2852928"/>
            <a:ext cx="2514600" cy="868680"/>
          </a:xfrm>
          <a:prstGeom prst="rect">
            <a:avLst/>
          </a:prstGeom>
          <a:noFill/>
          <a:ln/>
        </p:spPr>
        <p:txBody>
          <a:bodyPr wrap="square" lIns="0" tIns="0" rIns="0" bIns="0" rtlCol="0" anchor="t"/>
          <a:lstStyle/>
          <a:p>
            <a:pPr marL="0" indent="0">
              <a:buNone/>
            </a:pPr>
            <a:r>
              <a:rPr lang="en-US" sz="1600" dirty="0">
                <a:solidFill>
                  <a:schemeClr val="accent4"/>
                </a:solidFill>
              </a:rPr>
              <a:t>The user’s activity</a:t>
            </a:r>
            <a:endParaRPr lang="en-US" sz="1600" dirty="0"/>
          </a:p>
        </p:txBody>
      </p:sp>
      <p:sp>
        <p:nvSpPr>
          <p:cNvPr id="17" name="Text 15"/>
          <p:cNvSpPr txBox="1"/>
          <p:nvPr/>
        </p:nvSpPr>
        <p:spPr>
          <a:xfrm>
            <a:off x="9098280" y="2852928"/>
            <a:ext cx="2542032" cy="868680"/>
          </a:xfrm>
          <a:prstGeom prst="rect">
            <a:avLst/>
          </a:prstGeom>
          <a:noFill/>
          <a:ln/>
        </p:spPr>
        <p:txBody>
          <a:bodyPr wrap="square" lIns="0" tIns="0" rIns="0" bIns="0" rtlCol="0" anchor="t"/>
          <a:lstStyle/>
          <a:p>
            <a:pPr marL="0" indent="0">
              <a:buNone/>
            </a:pPr>
            <a:r>
              <a:rPr lang="en-US" sz="1600" dirty="0">
                <a:solidFill>
                  <a:schemeClr val="tx1"/>
                </a:solidFill>
              </a:rPr>
              <a:t>The wearer and everyone nearby</a:t>
            </a:r>
            <a:endParaRPr lang="en-US" sz="1600" dirty="0"/>
          </a:p>
        </p:txBody>
      </p:sp>
      <p:sp>
        <p:nvSpPr>
          <p:cNvPr id="18" name="Text 16"/>
          <p:cNvSpPr txBox="1"/>
          <p:nvPr/>
        </p:nvSpPr>
        <p:spPr>
          <a:xfrm>
            <a:off x="4480560" y="3977640"/>
            <a:ext cx="7132320" cy="274320"/>
          </a:xfrm>
          <a:prstGeom prst="rect">
            <a:avLst/>
          </a:prstGeom>
          <a:noFill/>
          <a:ln/>
        </p:spPr>
        <p:txBody>
          <a:bodyPr wrap="square" lIns="0" tIns="0" rIns="0" bIns="0" rtlCol="0" anchor="t"/>
          <a:lstStyle/>
          <a:p>
            <a:pPr marL="0" indent="0">
              <a:buNone/>
            </a:pPr>
            <a:r>
              <a:rPr lang="en-US" sz="1300" b="1" kern="0" spc="100" dirty="0">
                <a:solidFill>
                  <a:schemeClr val="accent2"/>
                </a:solidFill>
              </a:rPr>
              <a:t>AND CONNECTED TO CLOUD AI</a:t>
            </a:r>
            <a:endParaRPr lang="en-US" sz="1300" dirty="0"/>
          </a:p>
        </p:txBody>
      </p:sp>
      <p:sp>
        <p:nvSpPr>
          <p:cNvPr id="19" name="Live AI card"/>
          <p:cNvSpPr/>
          <p:nvPr/>
        </p:nvSpPr>
        <p:spPr>
          <a:xfrm>
            <a:off x="4480560" y="4343400"/>
            <a:ext cx="3502152" cy="1371600"/>
          </a:xfrm>
          <a:prstGeom prst="roundRect">
            <a:avLst>
              <a:gd name="adj" fmla="val 5333"/>
            </a:avLst>
          </a:prstGeom>
          <a:solidFill>
            <a:schemeClr val="bg2"/>
          </a:solidFill>
          <a:ln/>
        </p:spPr>
        <p:txBody>
          <a:bodyPr/>
          <a:lstStyle/>
          <a:p>
            <a:endParaRPr lang="en-US"/>
          </a:p>
        </p:txBody>
      </p:sp>
      <p:sp>
        <p:nvSpPr>
          <p:cNvPr id="20" name="Live AI circle"/>
          <p:cNvSpPr/>
          <p:nvPr/>
        </p:nvSpPr>
        <p:spPr>
          <a:xfrm>
            <a:off x="4709160" y="4599432"/>
            <a:ext cx="566928" cy="566928"/>
          </a:xfrm>
          <a:prstGeom prst="ellipse">
            <a:avLst/>
          </a:prstGeom>
          <a:solidFill>
            <a:schemeClr val="accent2"/>
          </a:solidFill>
          <a:ln/>
        </p:spPr>
        <p:txBody>
          <a:bodyPr/>
          <a:lstStyle/>
          <a:p>
            <a:endParaRPr lang="en-US"/>
          </a:p>
        </p:txBody>
      </p:sp>
      <p:pic>
        <p:nvPicPr>
          <p:cNvPr id="21" name="Live AI" descr="preencoded.png"/>
          <p:cNvPicPr>
            <a:picLocks noChangeAspect="1"/>
          </p:cNvPicPr>
          <p:nvPr/>
        </p:nvPicPr>
        <p:blipFill>
          <a:blip r:embed="rId3"/>
          <a:stretch>
            <a:fillRect/>
          </a:stretch>
        </p:blipFill>
        <p:spPr>
          <a:xfrm>
            <a:off x="4845223" y="4735495"/>
            <a:ext cx="294803" cy="294803"/>
          </a:xfrm>
          <a:prstGeom prst="rect">
            <a:avLst/>
          </a:prstGeom>
        </p:spPr>
      </p:pic>
      <p:sp>
        <p:nvSpPr>
          <p:cNvPr id="22" name="Text 19"/>
          <p:cNvSpPr txBox="1"/>
          <p:nvPr/>
        </p:nvSpPr>
        <p:spPr>
          <a:xfrm>
            <a:off x="5440680" y="4526280"/>
            <a:ext cx="2423160" cy="347472"/>
          </a:xfrm>
          <a:prstGeom prst="rect">
            <a:avLst/>
          </a:prstGeom>
          <a:noFill/>
          <a:ln/>
        </p:spPr>
        <p:txBody>
          <a:bodyPr wrap="square" lIns="0" tIns="0" rIns="0" bIns="0" rtlCol="0" anchor="t"/>
          <a:lstStyle/>
          <a:p>
            <a:pPr marL="0" indent="0">
              <a:buNone/>
            </a:pPr>
            <a:r>
              <a:rPr lang="en-US" sz="1800" b="1" dirty="0">
                <a:solidFill>
                  <a:schemeClr val="tx1"/>
                </a:solidFill>
              </a:rPr>
              <a:t>Live AI</a:t>
            </a:r>
            <a:endParaRPr lang="en-US" sz="1800" dirty="0"/>
          </a:p>
        </p:txBody>
      </p:sp>
      <p:sp>
        <p:nvSpPr>
          <p:cNvPr id="23" name="Text 20"/>
          <p:cNvSpPr txBox="1"/>
          <p:nvPr/>
        </p:nvSpPr>
        <p:spPr>
          <a:xfrm>
            <a:off x="5440680" y="4892040"/>
            <a:ext cx="2423160" cy="731520"/>
          </a:xfrm>
          <a:prstGeom prst="rect">
            <a:avLst/>
          </a:prstGeom>
          <a:noFill/>
          <a:ln/>
        </p:spPr>
        <p:txBody>
          <a:bodyPr wrap="square" lIns="0" tIns="0" rIns="0" bIns="0" rtlCol="0" anchor="t"/>
          <a:lstStyle/>
          <a:p>
            <a:pPr marL="0" indent="0">
              <a:buNone/>
            </a:pPr>
            <a:r>
              <a:rPr lang="en-US" sz="1400" dirty="0">
                <a:solidFill>
                  <a:schemeClr val="tx2"/>
                </a:solidFill>
              </a:rPr>
              <a:t>Camera and microphone stay on for the whole session</a:t>
            </a:r>
            <a:endParaRPr lang="en-US" sz="1400" dirty="0"/>
          </a:p>
        </p:txBody>
      </p:sp>
      <p:sp>
        <p:nvSpPr>
          <p:cNvPr id="24" name="Autocapture card"/>
          <p:cNvSpPr/>
          <p:nvPr/>
        </p:nvSpPr>
        <p:spPr>
          <a:xfrm>
            <a:off x="8138160" y="4343400"/>
            <a:ext cx="3502152" cy="1371600"/>
          </a:xfrm>
          <a:prstGeom prst="roundRect">
            <a:avLst>
              <a:gd name="adj" fmla="val 5333"/>
            </a:avLst>
          </a:prstGeom>
          <a:solidFill>
            <a:schemeClr val="bg2"/>
          </a:solidFill>
          <a:ln/>
        </p:spPr>
        <p:txBody>
          <a:bodyPr/>
          <a:lstStyle/>
          <a:p>
            <a:endParaRPr lang="en-US"/>
          </a:p>
        </p:txBody>
      </p:sp>
      <p:sp>
        <p:nvSpPr>
          <p:cNvPr id="25" name="Autocapture circle"/>
          <p:cNvSpPr/>
          <p:nvPr/>
        </p:nvSpPr>
        <p:spPr>
          <a:xfrm>
            <a:off x="8366760" y="4599432"/>
            <a:ext cx="566928" cy="566928"/>
          </a:xfrm>
          <a:prstGeom prst="ellipse">
            <a:avLst/>
          </a:prstGeom>
          <a:solidFill>
            <a:schemeClr val="accent2"/>
          </a:solidFill>
          <a:ln/>
        </p:spPr>
        <p:txBody>
          <a:bodyPr/>
          <a:lstStyle/>
          <a:p>
            <a:endParaRPr lang="en-US"/>
          </a:p>
        </p:txBody>
      </p:sp>
      <p:pic>
        <p:nvPicPr>
          <p:cNvPr id="26" name="Autocapture" descr="preencoded.png"/>
          <p:cNvPicPr>
            <a:picLocks noChangeAspect="1"/>
          </p:cNvPicPr>
          <p:nvPr/>
        </p:nvPicPr>
        <p:blipFill>
          <a:blip r:embed="rId4"/>
          <a:stretch>
            <a:fillRect/>
          </a:stretch>
        </p:blipFill>
        <p:spPr>
          <a:xfrm>
            <a:off x="8502823" y="4735495"/>
            <a:ext cx="294803" cy="294803"/>
          </a:xfrm>
          <a:prstGeom prst="rect">
            <a:avLst/>
          </a:prstGeom>
        </p:spPr>
      </p:pic>
      <p:sp>
        <p:nvSpPr>
          <p:cNvPr id="27" name="Text 23"/>
          <p:cNvSpPr txBox="1"/>
          <p:nvPr/>
        </p:nvSpPr>
        <p:spPr>
          <a:xfrm>
            <a:off x="9098280" y="4526280"/>
            <a:ext cx="2423160" cy="347472"/>
          </a:xfrm>
          <a:prstGeom prst="rect">
            <a:avLst/>
          </a:prstGeom>
          <a:noFill/>
          <a:ln/>
        </p:spPr>
        <p:txBody>
          <a:bodyPr wrap="square" lIns="0" tIns="0" rIns="0" bIns="0" rtlCol="0" anchor="t"/>
          <a:lstStyle/>
          <a:p>
            <a:pPr marL="0" indent="0">
              <a:buNone/>
            </a:pPr>
            <a:r>
              <a:rPr lang="en-US" sz="1800" b="1" dirty="0">
                <a:solidFill>
                  <a:schemeClr val="tx1"/>
                </a:solidFill>
              </a:rPr>
              <a:t>Autocapture</a:t>
            </a:r>
            <a:endParaRPr lang="en-US" sz="1800" dirty="0"/>
          </a:p>
        </p:txBody>
      </p:sp>
      <p:sp>
        <p:nvSpPr>
          <p:cNvPr id="28" name="Text 24"/>
          <p:cNvSpPr txBox="1"/>
          <p:nvPr/>
        </p:nvSpPr>
        <p:spPr>
          <a:xfrm>
            <a:off x="9098280" y="4892040"/>
            <a:ext cx="2423160" cy="731520"/>
          </a:xfrm>
          <a:prstGeom prst="rect">
            <a:avLst/>
          </a:prstGeom>
          <a:noFill/>
          <a:ln/>
        </p:spPr>
        <p:txBody>
          <a:bodyPr wrap="square" lIns="0" tIns="0" rIns="0" bIns="0" rtlCol="0" anchor="t"/>
          <a:lstStyle/>
          <a:p>
            <a:pPr marL="0" indent="0">
              <a:buNone/>
            </a:pPr>
            <a:r>
              <a:rPr lang="en-US" sz="1400" dirty="0">
                <a:solidFill>
                  <a:schemeClr val="tx2"/>
                </a:solidFill>
              </a:rPr>
              <a:t>The AI decides which moments to record</a:t>
            </a:r>
            <a:endParaRPr lang="en-US" sz="1400" dirty="0"/>
          </a:p>
        </p:txBody>
      </p:sp>
      <p:sp>
        <p:nvSpPr>
          <p:cNvPr id="29"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Sources: EssilorLuxottica Q4/FY2025 results (Feb 11, 2026); Meta Live AI and Autocapture help pages; paper, Section 1.</a:t>
            </a:r>
            <a:endParaRPr lang="en-US" sz="1000" dirty="0"/>
          </a:p>
        </p:txBody>
      </p:sp>
      <p:sp>
        <p:nvSpPr>
          <p:cNvPr id="30"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The only visible privacy control is a single LED</a:t>
            </a:r>
            <a:endParaRPr lang="en-US" sz="3200" dirty="0"/>
          </a:p>
        </p:txBody>
      </p:sp>
      <p:sp>
        <p:nvSpPr>
          <p:cNvPr id="3" name="One bit card"/>
          <p:cNvSpPr/>
          <p:nvPr/>
        </p:nvSpPr>
        <p:spPr>
          <a:xfrm>
            <a:off x="548640" y="1371600"/>
            <a:ext cx="3291840" cy="3017520"/>
          </a:xfrm>
          <a:prstGeom prst="roundRect">
            <a:avLst>
              <a:gd name="adj" fmla="val 2424"/>
            </a:avLst>
          </a:prstGeom>
          <a:solidFill>
            <a:schemeClr val="bg2"/>
          </a:solidFill>
          <a:ln/>
        </p:spPr>
        <p:txBody>
          <a:bodyPr/>
          <a:lstStyle/>
          <a:p>
            <a:endParaRPr lang="en-US"/>
          </a:p>
        </p:txBody>
      </p:sp>
      <p:sp>
        <p:nvSpPr>
          <p:cNvPr id="5" name="Recording LED"/>
          <p:cNvSpPr/>
          <p:nvPr/>
        </p:nvSpPr>
        <p:spPr>
          <a:xfrm>
            <a:off x="1234440" y="2476323"/>
            <a:ext cx="182880" cy="182880"/>
          </a:xfrm>
          <a:prstGeom prst="ellipse">
            <a:avLst/>
          </a:prstGeom>
          <a:solidFill>
            <a:schemeClr val="accent1"/>
          </a:solidFill>
          <a:ln/>
        </p:spPr>
        <p:txBody>
          <a:bodyPr/>
          <a:lstStyle/>
          <a:p>
            <a:endParaRPr lang="en-US"/>
          </a:p>
        </p:txBody>
      </p:sp>
      <p:sp>
        <p:nvSpPr>
          <p:cNvPr id="6" name="Text 3"/>
          <p:cNvSpPr txBox="1"/>
          <p:nvPr/>
        </p:nvSpPr>
        <p:spPr>
          <a:xfrm>
            <a:off x="548640" y="3443630"/>
            <a:ext cx="3291840" cy="640080"/>
          </a:xfrm>
          <a:prstGeom prst="rect">
            <a:avLst/>
          </a:prstGeom>
          <a:noFill/>
          <a:ln/>
        </p:spPr>
        <p:txBody>
          <a:bodyPr wrap="square" lIns="0" tIns="0" rIns="0" bIns="0" rtlCol="0" anchor="ctr"/>
          <a:lstStyle/>
          <a:p>
            <a:pPr marL="0" indent="0" algn="ctr">
              <a:buNone/>
            </a:pPr>
            <a:endParaRPr lang="en-US" sz="4000" dirty="0"/>
          </a:p>
        </p:txBody>
      </p:sp>
      <p:sp>
        <p:nvSpPr>
          <p:cNvPr id="8" name="Arrow"/>
          <p:cNvSpPr/>
          <p:nvPr/>
        </p:nvSpPr>
        <p:spPr>
          <a:xfrm>
            <a:off x="4023360" y="2697480"/>
            <a:ext cx="365760" cy="365760"/>
          </a:xfrm>
          <a:prstGeom prst="rightArrow">
            <a:avLst/>
          </a:prstGeom>
          <a:solidFill>
            <a:schemeClr val="accent6"/>
          </a:solidFill>
          <a:ln/>
        </p:spPr>
        <p:txBody>
          <a:bodyPr/>
          <a:lstStyle/>
          <a:p>
            <a:endParaRPr lang="en-US"/>
          </a:p>
        </p:txBody>
      </p:sp>
      <p:sp>
        <p:nvSpPr>
          <p:cNvPr id="9" name="Text 6"/>
          <p:cNvSpPr txBox="1"/>
          <p:nvPr/>
        </p:nvSpPr>
        <p:spPr>
          <a:xfrm>
            <a:off x="4572000" y="1325880"/>
            <a:ext cx="7040880" cy="365760"/>
          </a:xfrm>
          <a:prstGeom prst="rect">
            <a:avLst/>
          </a:prstGeom>
          <a:noFill/>
          <a:ln/>
        </p:spPr>
        <p:txBody>
          <a:bodyPr wrap="square" lIns="0" tIns="0" rIns="0" bIns="0" rtlCol="0" anchor="t"/>
          <a:lstStyle/>
          <a:p>
            <a:pPr marL="0" indent="0">
              <a:buNone/>
            </a:pPr>
            <a:r>
              <a:rPr lang="en-US" sz="1600" b="1" dirty="0">
                <a:solidFill>
                  <a:schemeClr val="tx1"/>
                </a:solidFill>
              </a:rPr>
              <a:t>Glasses states:</a:t>
            </a:r>
            <a:endParaRPr lang="en-US" sz="1600" dirty="0"/>
          </a:p>
        </p:txBody>
      </p:sp>
      <p:sp>
        <p:nvSpPr>
          <p:cNvPr id="10" name="Idle state"/>
          <p:cNvSpPr/>
          <p:nvPr/>
        </p:nvSpPr>
        <p:spPr>
          <a:xfrm>
            <a:off x="4572000" y="1783080"/>
            <a:ext cx="2240280" cy="1005840"/>
          </a:xfrm>
          <a:prstGeom prst="roundRect">
            <a:avLst>
              <a:gd name="adj" fmla="val 7273"/>
            </a:avLst>
          </a:prstGeom>
          <a:solidFill>
            <a:schemeClr val="bg2"/>
          </a:solidFill>
          <a:ln/>
        </p:spPr>
        <p:txBody>
          <a:bodyPr/>
          <a:lstStyle/>
          <a:p>
            <a:endParaRPr lang="en-US"/>
          </a:p>
        </p:txBody>
      </p:sp>
      <p:sp>
        <p:nvSpPr>
          <p:cNvPr id="11" name="LED dot"/>
          <p:cNvSpPr/>
          <p:nvPr/>
        </p:nvSpPr>
        <p:spPr>
          <a:xfrm>
            <a:off x="4754880" y="2002536"/>
            <a:ext cx="146304" cy="146304"/>
          </a:xfrm>
          <a:prstGeom prst="ellipse">
            <a:avLst/>
          </a:prstGeom>
          <a:solidFill>
            <a:schemeClr val="accent4"/>
          </a:solidFill>
          <a:ln/>
        </p:spPr>
        <p:txBody>
          <a:bodyPr/>
          <a:lstStyle/>
          <a:p>
            <a:endParaRPr lang="en-US"/>
          </a:p>
        </p:txBody>
      </p:sp>
      <p:sp>
        <p:nvSpPr>
          <p:cNvPr id="12" name="Text 9"/>
          <p:cNvSpPr txBox="1"/>
          <p:nvPr/>
        </p:nvSpPr>
        <p:spPr>
          <a:xfrm>
            <a:off x="5010912" y="1892808"/>
            <a:ext cx="1737360" cy="384048"/>
          </a:xfrm>
          <a:prstGeom prst="rect">
            <a:avLst/>
          </a:prstGeom>
          <a:noFill/>
          <a:ln/>
        </p:spPr>
        <p:txBody>
          <a:bodyPr wrap="square" lIns="0" tIns="0" rIns="0" bIns="0" rtlCol="0" anchor="ctr"/>
          <a:lstStyle/>
          <a:p>
            <a:pPr marL="0" indent="0">
              <a:buNone/>
            </a:pPr>
            <a:r>
              <a:rPr lang="en-US" sz="1500" b="1" dirty="0">
                <a:solidFill>
                  <a:schemeClr val="tx1"/>
                </a:solidFill>
              </a:rPr>
              <a:t>Idle</a:t>
            </a:r>
            <a:endParaRPr lang="en-US" sz="1500" dirty="0"/>
          </a:p>
        </p:txBody>
      </p:sp>
      <p:sp>
        <p:nvSpPr>
          <p:cNvPr id="13" name="Wake-word listening state"/>
          <p:cNvSpPr/>
          <p:nvPr/>
        </p:nvSpPr>
        <p:spPr>
          <a:xfrm>
            <a:off x="6949440" y="1783080"/>
            <a:ext cx="2240280" cy="1005840"/>
          </a:xfrm>
          <a:prstGeom prst="roundRect">
            <a:avLst>
              <a:gd name="adj" fmla="val 7273"/>
            </a:avLst>
          </a:prstGeom>
          <a:solidFill>
            <a:schemeClr val="bg2"/>
          </a:solidFill>
          <a:ln/>
        </p:spPr>
        <p:txBody>
          <a:bodyPr/>
          <a:lstStyle/>
          <a:p>
            <a:endParaRPr lang="en-US"/>
          </a:p>
        </p:txBody>
      </p:sp>
      <p:sp>
        <p:nvSpPr>
          <p:cNvPr id="14" name="LED dot"/>
          <p:cNvSpPr/>
          <p:nvPr/>
        </p:nvSpPr>
        <p:spPr>
          <a:xfrm>
            <a:off x="7132320" y="2002536"/>
            <a:ext cx="146304" cy="146304"/>
          </a:xfrm>
          <a:prstGeom prst="ellipse">
            <a:avLst/>
          </a:prstGeom>
          <a:solidFill>
            <a:schemeClr val="accent4"/>
          </a:solidFill>
          <a:ln/>
        </p:spPr>
        <p:txBody>
          <a:bodyPr/>
          <a:lstStyle/>
          <a:p>
            <a:endParaRPr lang="en-US"/>
          </a:p>
        </p:txBody>
      </p:sp>
      <p:sp>
        <p:nvSpPr>
          <p:cNvPr id="15" name="Text 12"/>
          <p:cNvSpPr txBox="1"/>
          <p:nvPr/>
        </p:nvSpPr>
        <p:spPr>
          <a:xfrm>
            <a:off x="7388352" y="1892808"/>
            <a:ext cx="1737360" cy="384048"/>
          </a:xfrm>
          <a:prstGeom prst="rect">
            <a:avLst/>
          </a:prstGeom>
          <a:noFill/>
          <a:ln/>
        </p:spPr>
        <p:txBody>
          <a:bodyPr wrap="square" lIns="0" tIns="0" rIns="0" bIns="0" rtlCol="0" anchor="ctr"/>
          <a:lstStyle/>
          <a:p>
            <a:pPr marL="0" indent="0">
              <a:buNone/>
            </a:pPr>
            <a:r>
              <a:rPr lang="en-US" sz="1500" b="1" dirty="0">
                <a:solidFill>
                  <a:schemeClr val="tx1"/>
                </a:solidFill>
              </a:rPr>
              <a:t>Wake-word listening</a:t>
            </a:r>
            <a:endParaRPr lang="en-US" sz="1500" dirty="0"/>
          </a:p>
        </p:txBody>
      </p:sp>
      <p:sp>
        <p:nvSpPr>
          <p:cNvPr id="16" name="Text 13"/>
          <p:cNvSpPr txBox="1"/>
          <p:nvPr/>
        </p:nvSpPr>
        <p:spPr>
          <a:xfrm>
            <a:off x="7132320" y="2295144"/>
            <a:ext cx="1965960" cy="438912"/>
          </a:xfrm>
          <a:prstGeom prst="rect">
            <a:avLst/>
          </a:prstGeom>
          <a:noFill/>
          <a:ln/>
        </p:spPr>
        <p:txBody>
          <a:bodyPr wrap="square" lIns="0" tIns="0" rIns="0" bIns="0" rtlCol="0" anchor="t"/>
          <a:lstStyle/>
          <a:p>
            <a:pPr marL="0" indent="0">
              <a:buNone/>
            </a:pPr>
            <a:r>
              <a:rPr lang="en-US" sz="1200" dirty="0">
                <a:solidFill>
                  <a:schemeClr val="tx2"/>
                </a:solidFill>
              </a:rPr>
              <a:t>microphone waiting for “Hey Meta”</a:t>
            </a:r>
            <a:endParaRPr lang="en-US" sz="1200" dirty="0"/>
          </a:p>
        </p:txBody>
      </p:sp>
      <p:sp>
        <p:nvSpPr>
          <p:cNvPr id="17" name="Explicit capture state"/>
          <p:cNvSpPr/>
          <p:nvPr/>
        </p:nvSpPr>
        <p:spPr>
          <a:xfrm>
            <a:off x="9326880" y="1783080"/>
            <a:ext cx="2240280" cy="1005840"/>
          </a:xfrm>
          <a:prstGeom prst="roundRect">
            <a:avLst>
              <a:gd name="adj" fmla="val 7273"/>
            </a:avLst>
          </a:prstGeom>
          <a:solidFill>
            <a:schemeClr val="bg2"/>
          </a:solidFill>
          <a:ln/>
        </p:spPr>
        <p:txBody>
          <a:bodyPr/>
          <a:lstStyle/>
          <a:p>
            <a:endParaRPr lang="en-US"/>
          </a:p>
        </p:txBody>
      </p:sp>
      <p:sp>
        <p:nvSpPr>
          <p:cNvPr id="18" name="LED dot"/>
          <p:cNvSpPr/>
          <p:nvPr/>
        </p:nvSpPr>
        <p:spPr>
          <a:xfrm>
            <a:off x="9509760" y="2002536"/>
            <a:ext cx="146304" cy="146304"/>
          </a:xfrm>
          <a:prstGeom prst="ellipse">
            <a:avLst/>
          </a:prstGeom>
          <a:solidFill>
            <a:schemeClr val="accent4"/>
          </a:solidFill>
          <a:ln/>
        </p:spPr>
        <p:txBody>
          <a:bodyPr/>
          <a:lstStyle/>
          <a:p>
            <a:endParaRPr lang="en-US"/>
          </a:p>
        </p:txBody>
      </p:sp>
      <p:sp>
        <p:nvSpPr>
          <p:cNvPr id="19" name="Text 16"/>
          <p:cNvSpPr txBox="1"/>
          <p:nvPr/>
        </p:nvSpPr>
        <p:spPr>
          <a:xfrm>
            <a:off x="9765792" y="1892808"/>
            <a:ext cx="1737360" cy="384048"/>
          </a:xfrm>
          <a:prstGeom prst="rect">
            <a:avLst/>
          </a:prstGeom>
          <a:noFill/>
          <a:ln/>
        </p:spPr>
        <p:txBody>
          <a:bodyPr wrap="square" lIns="0" tIns="0" rIns="0" bIns="0" rtlCol="0" anchor="ctr"/>
          <a:lstStyle/>
          <a:p>
            <a:pPr marL="0" indent="0">
              <a:buNone/>
            </a:pPr>
            <a:r>
              <a:rPr lang="en-US" sz="1500" b="1" dirty="0">
                <a:solidFill>
                  <a:schemeClr val="tx1"/>
                </a:solidFill>
              </a:rPr>
              <a:t>Explicit capture</a:t>
            </a:r>
            <a:endParaRPr lang="en-US" sz="1500" dirty="0"/>
          </a:p>
        </p:txBody>
      </p:sp>
      <p:sp>
        <p:nvSpPr>
          <p:cNvPr id="20" name="Text 17"/>
          <p:cNvSpPr txBox="1"/>
          <p:nvPr/>
        </p:nvSpPr>
        <p:spPr>
          <a:xfrm>
            <a:off x="9509760" y="2295144"/>
            <a:ext cx="1965960" cy="438912"/>
          </a:xfrm>
          <a:prstGeom prst="rect">
            <a:avLst/>
          </a:prstGeom>
          <a:noFill/>
          <a:ln/>
        </p:spPr>
        <p:txBody>
          <a:bodyPr wrap="square" lIns="0" tIns="0" rIns="0" bIns="0" rtlCol="0" anchor="t"/>
          <a:lstStyle/>
          <a:p>
            <a:pPr marL="0" indent="0">
              <a:buNone/>
            </a:pPr>
            <a:r>
              <a:rPr lang="en-US" sz="1200" dirty="0">
                <a:solidFill>
                  <a:schemeClr val="tx2"/>
                </a:solidFill>
              </a:rPr>
              <a:t>photo or video</a:t>
            </a:r>
            <a:endParaRPr lang="en-US" sz="1200" dirty="0"/>
          </a:p>
        </p:txBody>
      </p:sp>
      <p:sp>
        <p:nvSpPr>
          <p:cNvPr id="21" name="Live AI state"/>
          <p:cNvSpPr/>
          <p:nvPr/>
        </p:nvSpPr>
        <p:spPr>
          <a:xfrm>
            <a:off x="4572000" y="2926080"/>
            <a:ext cx="2240280" cy="1005840"/>
          </a:xfrm>
          <a:prstGeom prst="roundRect">
            <a:avLst>
              <a:gd name="adj" fmla="val 7273"/>
            </a:avLst>
          </a:prstGeom>
          <a:solidFill>
            <a:schemeClr val="bg2"/>
          </a:solidFill>
          <a:ln/>
        </p:spPr>
        <p:txBody>
          <a:bodyPr/>
          <a:lstStyle/>
          <a:p>
            <a:endParaRPr lang="en-US"/>
          </a:p>
        </p:txBody>
      </p:sp>
      <p:sp>
        <p:nvSpPr>
          <p:cNvPr id="22" name="LED dot"/>
          <p:cNvSpPr/>
          <p:nvPr/>
        </p:nvSpPr>
        <p:spPr>
          <a:xfrm>
            <a:off x="4754880" y="3145536"/>
            <a:ext cx="146304" cy="146304"/>
          </a:xfrm>
          <a:prstGeom prst="ellipse">
            <a:avLst/>
          </a:prstGeom>
          <a:solidFill>
            <a:schemeClr val="accent4"/>
          </a:solidFill>
          <a:ln/>
        </p:spPr>
        <p:txBody>
          <a:bodyPr/>
          <a:lstStyle/>
          <a:p>
            <a:endParaRPr lang="en-US"/>
          </a:p>
        </p:txBody>
      </p:sp>
      <p:sp>
        <p:nvSpPr>
          <p:cNvPr id="23" name="Text 20"/>
          <p:cNvSpPr txBox="1"/>
          <p:nvPr/>
        </p:nvSpPr>
        <p:spPr>
          <a:xfrm>
            <a:off x="5010912" y="3035808"/>
            <a:ext cx="1737360" cy="384048"/>
          </a:xfrm>
          <a:prstGeom prst="rect">
            <a:avLst/>
          </a:prstGeom>
          <a:noFill/>
          <a:ln/>
        </p:spPr>
        <p:txBody>
          <a:bodyPr wrap="square" lIns="0" tIns="0" rIns="0" bIns="0" rtlCol="0" anchor="ctr"/>
          <a:lstStyle/>
          <a:p>
            <a:pPr marL="0" indent="0">
              <a:buNone/>
            </a:pPr>
            <a:r>
              <a:rPr lang="en-US" sz="1500" b="1" dirty="0">
                <a:solidFill>
                  <a:schemeClr val="tx1"/>
                </a:solidFill>
              </a:rPr>
              <a:t>Live AI</a:t>
            </a:r>
            <a:endParaRPr lang="en-US" sz="1500" dirty="0"/>
          </a:p>
        </p:txBody>
      </p:sp>
      <p:sp>
        <p:nvSpPr>
          <p:cNvPr id="24" name="Text 21"/>
          <p:cNvSpPr txBox="1"/>
          <p:nvPr/>
        </p:nvSpPr>
        <p:spPr>
          <a:xfrm>
            <a:off x="4754880" y="3438144"/>
            <a:ext cx="1965960" cy="438912"/>
          </a:xfrm>
          <a:prstGeom prst="rect">
            <a:avLst/>
          </a:prstGeom>
          <a:noFill/>
          <a:ln/>
        </p:spPr>
        <p:txBody>
          <a:bodyPr wrap="square" lIns="0" tIns="0" rIns="0" bIns="0" rtlCol="0" anchor="t"/>
          <a:lstStyle/>
          <a:p>
            <a:pPr marL="0" indent="0">
              <a:buNone/>
            </a:pPr>
            <a:r>
              <a:rPr lang="en-US" sz="1200" dirty="0">
                <a:solidFill>
                  <a:schemeClr val="tx2"/>
                </a:solidFill>
              </a:rPr>
              <a:t>camera + mic on for the session</a:t>
            </a:r>
            <a:endParaRPr lang="en-US" sz="1200" dirty="0"/>
          </a:p>
        </p:txBody>
      </p:sp>
      <p:sp>
        <p:nvSpPr>
          <p:cNvPr id="25" name="Autocapture state"/>
          <p:cNvSpPr/>
          <p:nvPr/>
        </p:nvSpPr>
        <p:spPr>
          <a:xfrm>
            <a:off x="6949440" y="2926080"/>
            <a:ext cx="2240280" cy="1005840"/>
          </a:xfrm>
          <a:prstGeom prst="roundRect">
            <a:avLst>
              <a:gd name="adj" fmla="val 7273"/>
            </a:avLst>
          </a:prstGeom>
          <a:solidFill>
            <a:schemeClr val="bg2"/>
          </a:solidFill>
          <a:ln/>
        </p:spPr>
        <p:txBody>
          <a:bodyPr/>
          <a:lstStyle/>
          <a:p>
            <a:endParaRPr lang="en-US"/>
          </a:p>
        </p:txBody>
      </p:sp>
      <p:sp>
        <p:nvSpPr>
          <p:cNvPr id="26" name="LED dot"/>
          <p:cNvSpPr/>
          <p:nvPr/>
        </p:nvSpPr>
        <p:spPr>
          <a:xfrm>
            <a:off x="7132320" y="3145536"/>
            <a:ext cx="146304" cy="146304"/>
          </a:xfrm>
          <a:prstGeom prst="ellipse">
            <a:avLst/>
          </a:prstGeom>
          <a:solidFill>
            <a:schemeClr val="accent4"/>
          </a:solidFill>
          <a:ln/>
        </p:spPr>
        <p:txBody>
          <a:bodyPr/>
          <a:lstStyle/>
          <a:p>
            <a:endParaRPr lang="en-US"/>
          </a:p>
        </p:txBody>
      </p:sp>
      <p:sp>
        <p:nvSpPr>
          <p:cNvPr id="27" name="Text 24"/>
          <p:cNvSpPr txBox="1"/>
          <p:nvPr/>
        </p:nvSpPr>
        <p:spPr>
          <a:xfrm>
            <a:off x="7388352" y="3035808"/>
            <a:ext cx="1737360" cy="384048"/>
          </a:xfrm>
          <a:prstGeom prst="rect">
            <a:avLst/>
          </a:prstGeom>
          <a:noFill/>
          <a:ln/>
        </p:spPr>
        <p:txBody>
          <a:bodyPr wrap="square" lIns="0" tIns="0" rIns="0" bIns="0" rtlCol="0" anchor="ctr"/>
          <a:lstStyle/>
          <a:p>
            <a:pPr marL="0" indent="0">
              <a:buNone/>
            </a:pPr>
            <a:r>
              <a:rPr lang="en-US" sz="1500" b="1" dirty="0">
                <a:solidFill>
                  <a:schemeClr val="tx1"/>
                </a:solidFill>
              </a:rPr>
              <a:t>Autocapture</a:t>
            </a:r>
            <a:endParaRPr lang="en-US" sz="1500" dirty="0"/>
          </a:p>
        </p:txBody>
      </p:sp>
      <p:sp>
        <p:nvSpPr>
          <p:cNvPr id="28" name="Text 25"/>
          <p:cNvSpPr txBox="1"/>
          <p:nvPr/>
        </p:nvSpPr>
        <p:spPr>
          <a:xfrm>
            <a:off x="7132320" y="3438144"/>
            <a:ext cx="1965960" cy="438912"/>
          </a:xfrm>
          <a:prstGeom prst="rect">
            <a:avLst/>
          </a:prstGeom>
          <a:noFill/>
          <a:ln/>
        </p:spPr>
        <p:txBody>
          <a:bodyPr wrap="square" lIns="0" tIns="0" rIns="0" bIns="0" rtlCol="0" anchor="t"/>
          <a:lstStyle/>
          <a:p>
            <a:pPr marL="0" indent="0">
              <a:buNone/>
            </a:pPr>
            <a:r>
              <a:rPr lang="en-US" sz="1200" dirty="0">
                <a:solidFill>
                  <a:schemeClr val="tx2"/>
                </a:solidFill>
              </a:rPr>
              <a:t>AI chooses what to record</a:t>
            </a:r>
            <a:endParaRPr lang="en-US" sz="1200" dirty="0"/>
          </a:p>
        </p:txBody>
      </p:sp>
      <p:sp>
        <p:nvSpPr>
          <p:cNvPr id="29" name="Cloud upload state"/>
          <p:cNvSpPr/>
          <p:nvPr/>
        </p:nvSpPr>
        <p:spPr>
          <a:xfrm>
            <a:off x="9326880" y="2926080"/>
            <a:ext cx="2240280" cy="1005840"/>
          </a:xfrm>
          <a:prstGeom prst="roundRect">
            <a:avLst>
              <a:gd name="adj" fmla="val 7273"/>
            </a:avLst>
          </a:prstGeom>
          <a:solidFill>
            <a:schemeClr val="bg2"/>
          </a:solidFill>
          <a:ln/>
        </p:spPr>
        <p:txBody>
          <a:bodyPr/>
          <a:lstStyle/>
          <a:p>
            <a:endParaRPr lang="en-US"/>
          </a:p>
        </p:txBody>
      </p:sp>
      <p:sp>
        <p:nvSpPr>
          <p:cNvPr id="30" name="LED dot"/>
          <p:cNvSpPr/>
          <p:nvPr/>
        </p:nvSpPr>
        <p:spPr>
          <a:xfrm>
            <a:off x="9509760" y="3145536"/>
            <a:ext cx="146304" cy="146304"/>
          </a:xfrm>
          <a:prstGeom prst="ellipse">
            <a:avLst/>
          </a:prstGeom>
          <a:solidFill>
            <a:schemeClr val="accent4"/>
          </a:solidFill>
          <a:ln/>
        </p:spPr>
        <p:txBody>
          <a:bodyPr/>
          <a:lstStyle/>
          <a:p>
            <a:endParaRPr lang="en-US"/>
          </a:p>
        </p:txBody>
      </p:sp>
      <p:sp>
        <p:nvSpPr>
          <p:cNvPr id="31" name="Text 28"/>
          <p:cNvSpPr txBox="1"/>
          <p:nvPr/>
        </p:nvSpPr>
        <p:spPr>
          <a:xfrm>
            <a:off x="9765792" y="3035808"/>
            <a:ext cx="1737360" cy="384048"/>
          </a:xfrm>
          <a:prstGeom prst="rect">
            <a:avLst/>
          </a:prstGeom>
          <a:noFill/>
          <a:ln/>
        </p:spPr>
        <p:txBody>
          <a:bodyPr wrap="square" lIns="0" tIns="0" rIns="0" bIns="0" rtlCol="0" anchor="ctr"/>
          <a:lstStyle/>
          <a:p>
            <a:pPr marL="0" indent="0">
              <a:buNone/>
            </a:pPr>
            <a:r>
              <a:rPr lang="en-US" sz="1500" b="1" dirty="0">
                <a:solidFill>
                  <a:schemeClr val="tx1"/>
                </a:solidFill>
              </a:rPr>
              <a:t>Cloud upload</a:t>
            </a:r>
            <a:endParaRPr lang="en-US" sz="1500" dirty="0"/>
          </a:p>
        </p:txBody>
      </p:sp>
      <p:sp>
        <p:nvSpPr>
          <p:cNvPr id="32" name="Text 29"/>
          <p:cNvSpPr txBox="1"/>
          <p:nvPr/>
        </p:nvSpPr>
        <p:spPr>
          <a:xfrm>
            <a:off x="9509760" y="3438144"/>
            <a:ext cx="1965960" cy="438912"/>
          </a:xfrm>
          <a:prstGeom prst="rect">
            <a:avLst/>
          </a:prstGeom>
          <a:noFill/>
          <a:ln/>
        </p:spPr>
        <p:txBody>
          <a:bodyPr wrap="square" lIns="0" tIns="0" rIns="0" bIns="0" rtlCol="0" anchor="t"/>
          <a:lstStyle/>
          <a:p>
            <a:pPr marL="0" indent="0">
              <a:buNone/>
            </a:pPr>
            <a:r>
              <a:rPr lang="en-US" sz="1200" dirty="0">
                <a:solidFill>
                  <a:schemeClr val="tx2"/>
                </a:solidFill>
              </a:rPr>
              <a:t>data leaves the glasses</a:t>
            </a:r>
            <a:endParaRPr lang="en-US" sz="1200" dirty="0"/>
          </a:p>
        </p:txBody>
      </p:sp>
      <p:sp>
        <p:nvSpPr>
          <p:cNvPr id="33" name="Text 30"/>
          <p:cNvSpPr txBox="1"/>
          <p:nvPr/>
        </p:nvSpPr>
        <p:spPr>
          <a:xfrm>
            <a:off x="4572000" y="4069080"/>
            <a:ext cx="7040880" cy="320040"/>
          </a:xfrm>
          <a:prstGeom prst="rect">
            <a:avLst/>
          </a:prstGeom>
          <a:noFill/>
          <a:ln/>
        </p:spPr>
        <p:txBody>
          <a:bodyPr wrap="square" lIns="0" tIns="0" rIns="0" bIns="0" rtlCol="0" anchor="t"/>
          <a:lstStyle/>
          <a:p>
            <a:pPr marL="0" indent="0">
              <a:buNone/>
            </a:pPr>
            <a:r>
              <a:rPr lang="en-US" sz="1500" i="1" dirty="0">
                <a:solidFill>
                  <a:schemeClr val="accent1"/>
                </a:solidFill>
              </a:rPr>
              <a:t>A bystander cannot distinguish these states from one another.</a:t>
            </a:r>
            <a:endParaRPr lang="en-US" sz="1500" dirty="0"/>
          </a:p>
        </p:txBody>
      </p:sp>
      <p:sp>
        <p:nvSpPr>
          <p:cNvPr id="34" name="Regulator quote"/>
          <p:cNvSpPr/>
          <p:nvPr/>
        </p:nvSpPr>
        <p:spPr>
          <a:xfrm>
            <a:off x="548640" y="4617720"/>
            <a:ext cx="5454396" cy="1143000"/>
          </a:xfrm>
          <a:prstGeom prst="roundRect">
            <a:avLst>
              <a:gd name="adj" fmla="val 6400"/>
            </a:avLst>
          </a:prstGeom>
          <a:solidFill>
            <a:schemeClr val="bg1"/>
          </a:solidFill>
          <a:ln w="15875">
            <a:solidFill>
              <a:schemeClr val="accent6"/>
            </a:solidFill>
            <a:prstDash val="solid"/>
          </a:ln>
        </p:spPr>
        <p:txBody>
          <a:bodyPr/>
          <a:lstStyle/>
          <a:p>
            <a:endParaRPr lang="en-US"/>
          </a:p>
        </p:txBody>
      </p:sp>
      <p:sp>
        <p:nvSpPr>
          <p:cNvPr id="35" name="Text 32"/>
          <p:cNvSpPr txBox="1"/>
          <p:nvPr/>
        </p:nvSpPr>
        <p:spPr>
          <a:xfrm>
            <a:off x="777240" y="4727448"/>
            <a:ext cx="5029200" cy="292608"/>
          </a:xfrm>
          <a:prstGeom prst="rect">
            <a:avLst/>
          </a:prstGeom>
          <a:noFill/>
          <a:ln/>
        </p:spPr>
        <p:txBody>
          <a:bodyPr wrap="square" lIns="0" tIns="0" rIns="0" bIns="0" rtlCol="0" anchor="t"/>
          <a:lstStyle/>
          <a:p>
            <a:pPr marL="0" indent="0">
              <a:buNone/>
            </a:pPr>
            <a:r>
              <a:rPr lang="en-US" sz="1300" b="1" dirty="0">
                <a:solidFill>
                  <a:schemeClr val="accent2"/>
                </a:solidFill>
              </a:rPr>
              <a:t>2021 · Irish DPC, with Italy’s Garante</a:t>
            </a:r>
            <a:endParaRPr lang="en-US" sz="1300" dirty="0"/>
          </a:p>
        </p:txBody>
      </p:sp>
      <p:sp>
        <p:nvSpPr>
          <p:cNvPr id="36" name="Text 33"/>
          <p:cNvSpPr txBox="1"/>
          <p:nvPr/>
        </p:nvSpPr>
        <p:spPr>
          <a:xfrm>
            <a:off x="777240" y="5029200"/>
            <a:ext cx="5029200" cy="658368"/>
          </a:xfrm>
          <a:prstGeom prst="rect">
            <a:avLst/>
          </a:prstGeom>
          <a:noFill/>
          <a:ln/>
        </p:spPr>
        <p:txBody>
          <a:bodyPr wrap="square" lIns="0" tIns="0" rIns="0" bIns="0" rtlCol="0" anchor="t"/>
          <a:lstStyle/>
          <a:p>
            <a:pPr marL="0" indent="0">
              <a:buNone/>
            </a:pPr>
            <a:r>
              <a:rPr lang="en-US" sz="1500" dirty="0">
                <a:solidFill>
                  <a:schemeClr val="tx1"/>
                </a:solidFill>
              </a:rPr>
              <a:t>No field testing was shown to ensure the LED “is an effective means of giving notice.”</a:t>
            </a:r>
            <a:endParaRPr lang="en-US" sz="1500" dirty="0"/>
          </a:p>
        </p:txBody>
      </p:sp>
      <p:sp>
        <p:nvSpPr>
          <p:cNvPr id="37" name="Regulator quote"/>
          <p:cNvSpPr/>
          <p:nvPr/>
        </p:nvSpPr>
        <p:spPr>
          <a:xfrm>
            <a:off x="6185916" y="4617720"/>
            <a:ext cx="5454396" cy="1143000"/>
          </a:xfrm>
          <a:prstGeom prst="roundRect">
            <a:avLst>
              <a:gd name="adj" fmla="val 6400"/>
            </a:avLst>
          </a:prstGeom>
          <a:solidFill>
            <a:schemeClr val="bg1"/>
          </a:solidFill>
          <a:ln w="15875">
            <a:solidFill>
              <a:schemeClr val="accent6"/>
            </a:solidFill>
            <a:prstDash val="solid"/>
          </a:ln>
        </p:spPr>
        <p:txBody>
          <a:bodyPr/>
          <a:lstStyle/>
          <a:p>
            <a:endParaRPr lang="en-US"/>
          </a:p>
        </p:txBody>
      </p:sp>
      <p:sp>
        <p:nvSpPr>
          <p:cNvPr id="38" name="Text 35"/>
          <p:cNvSpPr txBox="1"/>
          <p:nvPr/>
        </p:nvSpPr>
        <p:spPr>
          <a:xfrm>
            <a:off x="6414516" y="4727448"/>
            <a:ext cx="5029200" cy="292608"/>
          </a:xfrm>
          <a:prstGeom prst="rect">
            <a:avLst/>
          </a:prstGeom>
          <a:noFill/>
          <a:ln/>
        </p:spPr>
        <p:txBody>
          <a:bodyPr wrap="square" lIns="0" tIns="0" rIns="0" bIns="0" rtlCol="0" anchor="t"/>
          <a:lstStyle/>
          <a:p>
            <a:pPr marL="0" indent="0">
              <a:buNone/>
            </a:pPr>
            <a:r>
              <a:rPr lang="en-US" sz="1300" b="1" dirty="0">
                <a:solidFill>
                  <a:schemeClr val="accent2"/>
                </a:solidFill>
              </a:rPr>
              <a:t>2026 · Texas Attorney General</a:t>
            </a:r>
            <a:endParaRPr lang="en-US" sz="1300" dirty="0"/>
          </a:p>
        </p:txBody>
      </p:sp>
      <p:sp>
        <p:nvSpPr>
          <p:cNvPr id="39" name="Text 36"/>
          <p:cNvSpPr txBox="1"/>
          <p:nvPr/>
        </p:nvSpPr>
        <p:spPr>
          <a:xfrm>
            <a:off x="6414516" y="5029200"/>
            <a:ext cx="5029200" cy="658368"/>
          </a:xfrm>
          <a:prstGeom prst="rect">
            <a:avLst/>
          </a:prstGeom>
          <a:noFill/>
          <a:ln/>
        </p:spPr>
        <p:txBody>
          <a:bodyPr wrap="square" lIns="0" tIns="0" rIns="0" bIns="0" rtlCol="0" anchor="t"/>
          <a:lstStyle/>
          <a:p>
            <a:pPr marL="0" indent="0">
              <a:buNone/>
            </a:pPr>
            <a:r>
              <a:rPr lang="en-US" sz="1500" dirty="0">
                <a:solidFill>
                  <a:schemeClr val="tx1"/>
                </a:solidFill>
              </a:rPr>
              <a:t>The recording indicator “is easily hidden.”</a:t>
            </a:r>
            <a:endParaRPr lang="en-US" sz="1500" dirty="0"/>
          </a:p>
        </p:txBody>
      </p:sp>
      <p:sp>
        <p:nvSpPr>
          <p:cNvPr id="40"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Irish Data Protection Commission statement (Sep 17, 2021); Texas OAG press release (May 20, 2026).</a:t>
            </a:r>
            <a:endParaRPr lang="en-US" sz="1000" dirty="0"/>
          </a:p>
        </p:txBody>
      </p:sp>
      <p:sp>
        <p:nvSpPr>
          <p:cNvPr id="41"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4</a:t>
            </a:fld>
            <a:endParaRPr lang="en-US"/>
          </a:p>
        </p:txBody>
      </p:sp>
      <p:pic>
        <p:nvPicPr>
          <p:cNvPr id="42" name="Picture 41" descr="Meta Smart Glasses Covert Spying Bypass: Verified, Unresolved ...">
            <a:extLst>
              <a:ext uri="{FF2B5EF4-FFF2-40B4-BE49-F238E27FC236}">
                <a16:creationId xmlns:a16="http://schemas.microsoft.com/office/drawing/2014/main" id="{B5DEAED0-BB72-54B1-D5C3-C8E95747AAB0}"/>
              </a:ext>
            </a:extLst>
          </p:cNvPr>
          <p:cNvPicPr>
            <a:picLocks noChangeAspect="1"/>
          </p:cNvPicPr>
          <p:nvPr/>
        </p:nvPicPr>
        <p:blipFill>
          <a:blip r:embed="rId3"/>
          <a:srcRect t="23033"/>
          <a:stretch>
            <a:fillRect/>
          </a:stretch>
        </p:blipFill>
        <p:spPr>
          <a:xfrm>
            <a:off x="346896" y="1881707"/>
            <a:ext cx="3621600" cy="1788611"/>
          </a:xfrm>
          <a:prstGeom prst="rect">
            <a:avLst/>
          </a:prstGeom>
        </p:spPr>
      </p:pic>
      <p:sp>
        <p:nvSpPr>
          <p:cNvPr id="44" name="Oval 43">
            <a:extLst>
              <a:ext uri="{FF2B5EF4-FFF2-40B4-BE49-F238E27FC236}">
                <a16:creationId xmlns:a16="http://schemas.microsoft.com/office/drawing/2014/main" id="{6DA6A275-79BB-838B-938E-A443E665DAE5}"/>
              </a:ext>
            </a:extLst>
          </p:cNvPr>
          <p:cNvSpPr/>
          <p:nvPr/>
        </p:nvSpPr>
        <p:spPr>
          <a:xfrm>
            <a:off x="1325880" y="2310689"/>
            <a:ext cx="543154" cy="52669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2797149" y="751637"/>
            <a:ext cx="6594653" cy="777240"/>
          </a:xfrm>
          <a:prstGeom prst="rect">
            <a:avLst/>
          </a:prstGeom>
          <a:noFill/>
          <a:ln/>
        </p:spPr>
        <p:txBody>
          <a:bodyPr wrap="square" lIns="0" tIns="0" rIns="0" bIns="0" rtlCol="0" anchor="ctr"/>
          <a:lstStyle/>
          <a:p>
            <a:r>
              <a:rPr lang="en-US" dirty="0"/>
              <a:t>Understanding Potential Privacy Risks </a:t>
            </a:r>
          </a:p>
        </p:txBody>
      </p:sp>
      <p:sp>
        <p:nvSpPr>
          <p:cNvPr id="12" name="Q1 card"/>
          <p:cNvSpPr/>
          <p:nvPr/>
        </p:nvSpPr>
        <p:spPr>
          <a:xfrm>
            <a:off x="548640" y="2340867"/>
            <a:ext cx="5454396" cy="2377440"/>
          </a:xfrm>
          <a:prstGeom prst="roundRect">
            <a:avLst>
              <a:gd name="adj" fmla="val 3077"/>
            </a:avLst>
          </a:prstGeom>
          <a:solidFill>
            <a:schemeClr val="bg2"/>
          </a:solidFill>
          <a:ln/>
        </p:spPr>
        <p:txBody>
          <a:bodyPr/>
          <a:lstStyle/>
          <a:p>
            <a:endParaRPr lang="en-US"/>
          </a:p>
        </p:txBody>
      </p:sp>
      <p:sp>
        <p:nvSpPr>
          <p:cNvPr id="13" name="Q1 circle"/>
          <p:cNvSpPr/>
          <p:nvPr/>
        </p:nvSpPr>
        <p:spPr>
          <a:xfrm>
            <a:off x="822960" y="2615187"/>
            <a:ext cx="640080" cy="640080"/>
          </a:xfrm>
          <a:prstGeom prst="ellipse">
            <a:avLst/>
          </a:prstGeom>
          <a:solidFill>
            <a:schemeClr val="accent2"/>
          </a:solidFill>
          <a:ln/>
        </p:spPr>
        <p:txBody>
          <a:bodyPr/>
          <a:lstStyle/>
          <a:p>
            <a:endParaRPr lang="en-US"/>
          </a:p>
        </p:txBody>
      </p:sp>
      <p:pic>
        <p:nvPicPr>
          <p:cNvPr id="14" name="Q1" descr="preencoded.png"/>
          <p:cNvPicPr>
            <a:picLocks noChangeAspect="1"/>
          </p:cNvPicPr>
          <p:nvPr/>
        </p:nvPicPr>
        <p:blipFill>
          <a:blip r:embed="rId3"/>
          <a:stretch>
            <a:fillRect/>
          </a:stretch>
        </p:blipFill>
        <p:spPr>
          <a:xfrm>
            <a:off x="976579" y="2768806"/>
            <a:ext cx="332842" cy="332842"/>
          </a:xfrm>
          <a:prstGeom prst="rect">
            <a:avLst/>
          </a:prstGeom>
        </p:spPr>
      </p:pic>
      <p:sp>
        <p:nvSpPr>
          <p:cNvPr id="15" name="Text 9"/>
          <p:cNvSpPr txBox="1"/>
          <p:nvPr/>
        </p:nvSpPr>
        <p:spPr>
          <a:xfrm>
            <a:off x="1645920" y="2642619"/>
            <a:ext cx="914400" cy="548640"/>
          </a:xfrm>
          <a:prstGeom prst="rect">
            <a:avLst/>
          </a:prstGeom>
          <a:noFill/>
          <a:ln/>
        </p:spPr>
        <p:txBody>
          <a:bodyPr wrap="square" lIns="0" tIns="0" rIns="0" bIns="0" rtlCol="0" anchor="ctr"/>
          <a:lstStyle/>
          <a:p>
            <a:pPr marL="0" indent="0">
              <a:buNone/>
            </a:pPr>
            <a:r>
              <a:rPr lang="en-US" sz="2600" b="1" dirty="0">
                <a:solidFill>
                  <a:schemeClr val="accent2"/>
                </a:solidFill>
              </a:rPr>
              <a:t>Q1</a:t>
            </a:r>
            <a:endParaRPr lang="en-US" sz="2600" dirty="0"/>
          </a:p>
        </p:txBody>
      </p:sp>
      <p:sp>
        <p:nvSpPr>
          <p:cNvPr id="16" name="Text 10"/>
          <p:cNvSpPr txBox="1"/>
          <p:nvPr/>
        </p:nvSpPr>
        <p:spPr>
          <a:xfrm>
            <a:off x="822960" y="3364995"/>
            <a:ext cx="4937760" cy="685800"/>
          </a:xfrm>
          <a:prstGeom prst="rect">
            <a:avLst/>
          </a:prstGeom>
          <a:noFill/>
          <a:ln/>
        </p:spPr>
        <p:txBody>
          <a:bodyPr wrap="square" lIns="0" tIns="0" rIns="0" bIns="0" rtlCol="0" anchor="t"/>
          <a:lstStyle/>
          <a:p>
            <a:pPr marL="0" indent="0">
              <a:buNone/>
            </a:pPr>
            <a:r>
              <a:rPr lang="en-US" sz="2000" b="1" dirty="0">
                <a:solidFill>
                  <a:schemeClr val="tx1"/>
                </a:solidFill>
              </a:rPr>
              <a:t>What happens to data after being captured and who are the </a:t>
            </a:r>
            <a:r>
              <a:rPr lang="en-US" sz="2000" b="1" dirty="0" err="1">
                <a:solidFill>
                  <a:schemeClr val="tx1"/>
                </a:solidFill>
              </a:rPr>
              <a:t>acutal</a:t>
            </a:r>
            <a:r>
              <a:rPr lang="en-US" sz="2000" b="1" dirty="0">
                <a:solidFill>
                  <a:schemeClr val="tx1"/>
                </a:solidFill>
              </a:rPr>
              <a:t> victims?</a:t>
            </a:r>
            <a:endParaRPr lang="en-US" sz="2000" dirty="0"/>
          </a:p>
        </p:txBody>
      </p:sp>
      <p:sp>
        <p:nvSpPr>
          <p:cNvPr id="18" name="Q2 card"/>
          <p:cNvSpPr/>
          <p:nvPr/>
        </p:nvSpPr>
        <p:spPr>
          <a:xfrm>
            <a:off x="6185916" y="2340867"/>
            <a:ext cx="5454396" cy="2377440"/>
          </a:xfrm>
          <a:prstGeom prst="roundRect">
            <a:avLst>
              <a:gd name="adj" fmla="val 3077"/>
            </a:avLst>
          </a:prstGeom>
          <a:solidFill>
            <a:schemeClr val="bg2"/>
          </a:solidFill>
          <a:ln/>
        </p:spPr>
        <p:txBody>
          <a:bodyPr/>
          <a:lstStyle/>
          <a:p>
            <a:endParaRPr lang="en-US"/>
          </a:p>
        </p:txBody>
      </p:sp>
      <p:sp>
        <p:nvSpPr>
          <p:cNvPr id="19" name="Q2 circle"/>
          <p:cNvSpPr/>
          <p:nvPr/>
        </p:nvSpPr>
        <p:spPr>
          <a:xfrm>
            <a:off x="6460236" y="2615187"/>
            <a:ext cx="640080" cy="640080"/>
          </a:xfrm>
          <a:prstGeom prst="ellipse">
            <a:avLst/>
          </a:prstGeom>
          <a:solidFill>
            <a:schemeClr val="accent2"/>
          </a:solidFill>
          <a:ln/>
        </p:spPr>
        <p:txBody>
          <a:bodyPr/>
          <a:lstStyle/>
          <a:p>
            <a:endParaRPr lang="en-US"/>
          </a:p>
        </p:txBody>
      </p:sp>
      <p:pic>
        <p:nvPicPr>
          <p:cNvPr id="20" name="Q2" descr="preencoded.png"/>
          <p:cNvPicPr>
            <a:picLocks noChangeAspect="1"/>
          </p:cNvPicPr>
          <p:nvPr/>
        </p:nvPicPr>
        <p:blipFill>
          <a:blip r:embed="rId4"/>
          <a:stretch>
            <a:fillRect/>
          </a:stretch>
        </p:blipFill>
        <p:spPr>
          <a:xfrm>
            <a:off x="6613855" y="2768806"/>
            <a:ext cx="332842" cy="332842"/>
          </a:xfrm>
          <a:prstGeom prst="rect">
            <a:avLst/>
          </a:prstGeom>
        </p:spPr>
      </p:pic>
      <p:sp>
        <p:nvSpPr>
          <p:cNvPr id="21" name="Text 14"/>
          <p:cNvSpPr txBox="1"/>
          <p:nvPr/>
        </p:nvSpPr>
        <p:spPr>
          <a:xfrm>
            <a:off x="7283196" y="2642619"/>
            <a:ext cx="914400" cy="548640"/>
          </a:xfrm>
          <a:prstGeom prst="rect">
            <a:avLst/>
          </a:prstGeom>
          <a:noFill/>
          <a:ln/>
        </p:spPr>
        <p:txBody>
          <a:bodyPr wrap="square" lIns="0" tIns="0" rIns="0" bIns="0" rtlCol="0" anchor="ctr"/>
          <a:lstStyle/>
          <a:p>
            <a:pPr marL="0" indent="0">
              <a:buNone/>
            </a:pPr>
            <a:r>
              <a:rPr lang="en-US" sz="2600" b="1" dirty="0">
                <a:solidFill>
                  <a:schemeClr val="accent2"/>
                </a:solidFill>
              </a:rPr>
              <a:t>Q2</a:t>
            </a:r>
            <a:endParaRPr lang="en-US" sz="2600" dirty="0"/>
          </a:p>
        </p:txBody>
      </p:sp>
      <p:sp>
        <p:nvSpPr>
          <p:cNvPr id="22" name="Text 15"/>
          <p:cNvSpPr txBox="1"/>
          <p:nvPr/>
        </p:nvSpPr>
        <p:spPr>
          <a:xfrm>
            <a:off x="6460236" y="3364995"/>
            <a:ext cx="4937760" cy="685800"/>
          </a:xfrm>
          <a:prstGeom prst="rect">
            <a:avLst/>
          </a:prstGeom>
          <a:noFill/>
          <a:ln/>
        </p:spPr>
        <p:txBody>
          <a:bodyPr wrap="square" lIns="0" tIns="0" rIns="0" bIns="0" rtlCol="0" anchor="t"/>
          <a:lstStyle/>
          <a:p>
            <a:pPr marL="0" indent="0">
              <a:buNone/>
            </a:pPr>
            <a:r>
              <a:rPr lang="en-US" sz="2000" b="1" dirty="0">
                <a:solidFill>
                  <a:schemeClr val="tx1"/>
                </a:solidFill>
              </a:rPr>
              <a:t>Which of these risks do users actually concerned about?</a:t>
            </a:r>
            <a:endParaRPr lang="en-US" sz="2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r>
              <a:rPr lang="en-US" sz="3200" b="1" dirty="0">
                <a:solidFill>
                  <a:schemeClr val="tx1"/>
                </a:solidFill>
              </a:rPr>
              <a:t>Our study pipeline: </a:t>
            </a:r>
            <a:r>
              <a:rPr lang="en-US" dirty="0"/>
              <a:t>Understanding Potential Privacy Risks </a:t>
            </a:r>
            <a:endParaRPr lang="en-US" sz="3200" dirty="0"/>
          </a:p>
        </p:txBody>
      </p:sp>
      <p:sp>
        <p:nvSpPr>
          <p:cNvPr id="3" name="LENS 1 input"/>
          <p:cNvSpPr/>
          <p:nvPr/>
        </p:nvSpPr>
        <p:spPr>
          <a:xfrm>
            <a:off x="548640" y="1371600"/>
            <a:ext cx="1965960" cy="1874520"/>
          </a:xfrm>
          <a:prstGeom prst="roundRect">
            <a:avLst>
              <a:gd name="adj" fmla="val 3902"/>
            </a:avLst>
          </a:prstGeom>
          <a:solidFill>
            <a:schemeClr val="accent2"/>
          </a:solidFill>
          <a:ln/>
        </p:spPr>
        <p:txBody>
          <a:bodyPr/>
          <a:lstStyle/>
          <a:p>
            <a:endParaRPr lang="en-US"/>
          </a:p>
        </p:txBody>
      </p:sp>
      <p:pic>
        <p:nvPicPr>
          <p:cNvPr id="4" name="LENS 1 icon" descr="preencoded.png"/>
          <p:cNvPicPr>
            <a:picLocks noChangeAspect="1"/>
          </p:cNvPicPr>
          <p:nvPr/>
        </p:nvPicPr>
        <p:blipFill>
          <a:blip r:embed="rId3"/>
          <a:stretch>
            <a:fillRect/>
          </a:stretch>
        </p:blipFill>
        <p:spPr>
          <a:xfrm>
            <a:off x="731520" y="1508760"/>
            <a:ext cx="365760" cy="365760"/>
          </a:xfrm>
          <a:prstGeom prst="rect">
            <a:avLst/>
          </a:prstGeom>
        </p:spPr>
      </p:pic>
      <p:sp>
        <p:nvSpPr>
          <p:cNvPr id="5" name="Text 2"/>
          <p:cNvSpPr txBox="1"/>
          <p:nvPr/>
        </p:nvSpPr>
        <p:spPr>
          <a:xfrm>
            <a:off x="1170432" y="1508760"/>
            <a:ext cx="1280160" cy="365760"/>
          </a:xfrm>
          <a:prstGeom prst="rect">
            <a:avLst/>
          </a:prstGeom>
          <a:noFill/>
          <a:ln/>
        </p:spPr>
        <p:txBody>
          <a:bodyPr wrap="square" lIns="0" tIns="0" rIns="0" bIns="0" rtlCol="0" anchor="ctr"/>
          <a:lstStyle/>
          <a:p>
            <a:pPr marL="0" indent="0">
              <a:buNone/>
            </a:pPr>
            <a:r>
              <a:rPr lang="en-US" sz="1200" b="1" kern="0" spc="100" dirty="0">
                <a:solidFill>
                  <a:schemeClr val="bg1"/>
                </a:solidFill>
              </a:rPr>
              <a:t>Part 1</a:t>
            </a:r>
            <a:endParaRPr lang="en-US" sz="1200" dirty="0"/>
          </a:p>
        </p:txBody>
      </p:sp>
      <p:sp>
        <p:nvSpPr>
          <p:cNvPr id="6" name="Text 3"/>
          <p:cNvSpPr txBox="1"/>
          <p:nvPr/>
        </p:nvSpPr>
        <p:spPr>
          <a:xfrm>
            <a:off x="731520" y="1965960"/>
            <a:ext cx="1691640" cy="548640"/>
          </a:xfrm>
          <a:prstGeom prst="rect">
            <a:avLst/>
          </a:prstGeom>
          <a:noFill/>
          <a:ln/>
        </p:spPr>
        <p:txBody>
          <a:bodyPr wrap="square" lIns="0" tIns="0" rIns="0" bIns="0" rtlCol="0" anchor="t"/>
          <a:lstStyle/>
          <a:p>
            <a:pPr marL="0" indent="0">
              <a:buNone/>
            </a:pPr>
            <a:r>
              <a:rPr lang="en-US" sz="1500" b="1" dirty="0">
                <a:solidFill>
                  <a:schemeClr val="bg1"/>
                </a:solidFill>
              </a:rPr>
              <a:t>What Meta documents</a:t>
            </a:r>
            <a:endParaRPr lang="en-US" sz="1500" dirty="0"/>
          </a:p>
        </p:txBody>
      </p:sp>
      <p:sp>
        <p:nvSpPr>
          <p:cNvPr id="7" name="Text 4"/>
          <p:cNvSpPr txBox="1"/>
          <p:nvPr/>
        </p:nvSpPr>
        <p:spPr>
          <a:xfrm>
            <a:off x="731520" y="2578608"/>
            <a:ext cx="1691640" cy="594360"/>
          </a:xfrm>
          <a:prstGeom prst="rect">
            <a:avLst/>
          </a:prstGeom>
          <a:noFill/>
          <a:ln/>
        </p:spPr>
        <p:txBody>
          <a:bodyPr wrap="square" lIns="0" tIns="0" rIns="0" bIns="0" rtlCol="0" anchor="t"/>
          <a:lstStyle/>
          <a:p>
            <a:pPr marL="0" indent="0">
              <a:buNone/>
            </a:pPr>
            <a:r>
              <a:rPr lang="en-US" sz="1200" dirty="0">
                <a:solidFill>
                  <a:schemeClr val="bg1"/>
                </a:solidFill>
              </a:rPr>
              <a:t>Privacy policies, terms of service, support pages</a:t>
            </a:r>
            <a:endParaRPr lang="en-US" sz="1200" dirty="0"/>
          </a:p>
        </p:txBody>
      </p:sp>
      <p:sp>
        <p:nvSpPr>
          <p:cNvPr id="8" name="Step 1"/>
          <p:cNvSpPr/>
          <p:nvPr/>
        </p:nvSpPr>
        <p:spPr>
          <a:xfrm>
            <a:off x="2697480" y="1371600"/>
            <a:ext cx="2170786" cy="1874520"/>
          </a:xfrm>
          <a:prstGeom prst="roundRect">
            <a:avLst>
              <a:gd name="adj" fmla="val 4444"/>
            </a:avLst>
          </a:prstGeom>
          <a:solidFill>
            <a:schemeClr val="bg2"/>
          </a:solidFill>
          <a:ln/>
        </p:spPr>
        <p:txBody>
          <a:bodyPr/>
          <a:lstStyle/>
          <a:p>
            <a:endParaRPr lang="en-US"/>
          </a:p>
        </p:txBody>
      </p:sp>
      <p:sp>
        <p:nvSpPr>
          <p:cNvPr id="9" name="Step 1 number"/>
          <p:cNvSpPr/>
          <p:nvPr/>
        </p:nvSpPr>
        <p:spPr>
          <a:xfrm>
            <a:off x="2807208" y="1481328"/>
            <a:ext cx="329184" cy="329184"/>
          </a:xfrm>
          <a:prstGeom prst="ellipse">
            <a:avLst/>
          </a:prstGeom>
          <a:solidFill>
            <a:schemeClr val="accent2"/>
          </a:solidFill>
          <a:ln/>
        </p:spPr>
        <p:txBody>
          <a:bodyPr/>
          <a:lstStyle/>
          <a:p>
            <a:endParaRPr lang="en-US"/>
          </a:p>
        </p:txBody>
      </p:sp>
      <p:sp>
        <p:nvSpPr>
          <p:cNvPr id="10" name="Text 7"/>
          <p:cNvSpPr txBox="1"/>
          <p:nvPr/>
        </p:nvSpPr>
        <p:spPr>
          <a:xfrm>
            <a:off x="2807208" y="1481328"/>
            <a:ext cx="329184" cy="329184"/>
          </a:xfrm>
          <a:prstGeom prst="rect">
            <a:avLst/>
          </a:prstGeom>
          <a:noFill/>
          <a:ln/>
        </p:spPr>
        <p:txBody>
          <a:bodyPr wrap="square" lIns="0" tIns="0" rIns="0" bIns="0" rtlCol="0" anchor="ctr"/>
          <a:lstStyle/>
          <a:p>
            <a:pPr marL="0" indent="0" algn="ctr">
              <a:buNone/>
            </a:pPr>
            <a:r>
              <a:rPr lang="en-US" sz="1400" b="1" dirty="0">
                <a:solidFill>
                  <a:schemeClr val="bg1"/>
                </a:solidFill>
              </a:rPr>
              <a:t>1</a:t>
            </a:r>
            <a:endParaRPr lang="en-US" sz="1400" dirty="0"/>
          </a:p>
        </p:txBody>
      </p:sp>
      <p:sp>
        <p:nvSpPr>
          <p:cNvPr id="11" name="Text 8"/>
          <p:cNvSpPr txBox="1"/>
          <p:nvPr/>
        </p:nvSpPr>
        <p:spPr>
          <a:xfrm>
            <a:off x="3209544" y="1463040"/>
            <a:ext cx="1329540" cy="384048"/>
          </a:xfrm>
          <a:prstGeom prst="rect">
            <a:avLst/>
          </a:prstGeom>
          <a:noFill/>
          <a:ln/>
        </p:spPr>
        <p:txBody>
          <a:bodyPr wrap="square" lIns="0" tIns="0" rIns="0" bIns="0" rtlCol="0" anchor="ctr"/>
          <a:lstStyle/>
          <a:p>
            <a:pPr marL="0" indent="0">
              <a:buNone/>
            </a:pPr>
            <a:r>
              <a:rPr lang="en-US" sz="1400" b="1" dirty="0">
                <a:solidFill>
                  <a:schemeClr val="tx1"/>
                </a:solidFill>
              </a:rPr>
              <a:t>Extract behaviors</a:t>
            </a:r>
            <a:endParaRPr lang="en-US" sz="1400" dirty="0"/>
          </a:p>
        </p:txBody>
      </p:sp>
      <p:sp>
        <p:nvSpPr>
          <p:cNvPr id="12" name="Text 9"/>
          <p:cNvSpPr txBox="1"/>
          <p:nvPr/>
        </p:nvSpPr>
        <p:spPr>
          <a:xfrm>
            <a:off x="2825496" y="1960474"/>
            <a:ext cx="2042770" cy="457200"/>
          </a:xfrm>
          <a:prstGeom prst="rect">
            <a:avLst/>
          </a:prstGeom>
          <a:noFill/>
          <a:ln/>
        </p:spPr>
        <p:txBody>
          <a:bodyPr wrap="square" lIns="0" tIns="0" rIns="0" bIns="0" rtlCol="0" anchor="t"/>
          <a:lstStyle/>
          <a:p>
            <a:pPr marL="0" indent="0">
              <a:buNone/>
            </a:pPr>
            <a:r>
              <a:rPr lang="en-US" sz="1200" i="1" dirty="0">
                <a:solidFill>
                  <a:schemeClr val="tx2"/>
                </a:solidFill>
              </a:rPr>
              <a:t>What does the device do?</a:t>
            </a:r>
            <a:endParaRPr lang="en-US" sz="1200" dirty="0"/>
          </a:p>
        </p:txBody>
      </p:sp>
      <p:sp>
        <p:nvSpPr>
          <p:cNvPr id="13" name="Step 1 rule"/>
          <p:cNvSpPr/>
          <p:nvPr/>
        </p:nvSpPr>
        <p:spPr>
          <a:xfrm>
            <a:off x="2825496" y="2395728"/>
            <a:ext cx="1389888" cy="0"/>
          </a:xfrm>
          <a:prstGeom prst="line">
            <a:avLst/>
          </a:prstGeom>
          <a:noFill/>
          <a:ln w="12700">
            <a:solidFill>
              <a:schemeClr val="accent6"/>
            </a:solidFill>
            <a:prstDash val="solid"/>
          </a:ln>
        </p:spPr>
        <p:txBody>
          <a:bodyPr/>
          <a:lstStyle/>
          <a:p>
            <a:endParaRPr lang="en-US"/>
          </a:p>
        </p:txBody>
      </p:sp>
      <p:sp>
        <p:nvSpPr>
          <p:cNvPr id="14" name="Text 11"/>
          <p:cNvSpPr txBox="1"/>
          <p:nvPr/>
        </p:nvSpPr>
        <p:spPr>
          <a:xfrm>
            <a:off x="2825496" y="2468880"/>
            <a:ext cx="1408176" cy="704088"/>
          </a:xfrm>
          <a:prstGeom prst="rect">
            <a:avLst/>
          </a:prstGeom>
          <a:noFill/>
          <a:ln/>
        </p:spPr>
        <p:txBody>
          <a:bodyPr wrap="square" lIns="0" tIns="0" rIns="0" bIns="0" rtlCol="0" anchor="t"/>
          <a:lstStyle/>
          <a:p>
            <a:pPr marL="0" indent="0">
              <a:buNone/>
            </a:pPr>
            <a:r>
              <a:rPr lang="en-US" sz="1400" b="1" dirty="0">
                <a:solidFill>
                  <a:schemeClr val="accent2"/>
                </a:solidFill>
              </a:rPr>
              <a:t>5 documented behaviors (B1–B5)</a:t>
            </a:r>
            <a:endParaRPr lang="en-US" sz="1400" dirty="0"/>
          </a:p>
        </p:txBody>
      </p:sp>
      <p:sp>
        <p:nvSpPr>
          <p:cNvPr id="15" name="Arrow"/>
          <p:cNvSpPr/>
          <p:nvPr/>
        </p:nvSpPr>
        <p:spPr>
          <a:xfrm>
            <a:off x="2542032" y="2217420"/>
            <a:ext cx="128016" cy="182880"/>
          </a:xfrm>
          <a:prstGeom prst="rightArrow">
            <a:avLst/>
          </a:prstGeom>
          <a:solidFill>
            <a:schemeClr val="accent4"/>
          </a:solidFill>
          <a:ln/>
        </p:spPr>
        <p:txBody>
          <a:bodyPr/>
          <a:lstStyle/>
          <a:p>
            <a:endParaRPr lang="en-US"/>
          </a:p>
        </p:txBody>
      </p:sp>
      <p:sp>
        <p:nvSpPr>
          <p:cNvPr id="16" name="Step 2"/>
          <p:cNvSpPr/>
          <p:nvPr/>
        </p:nvSpPr>
        <p:spPr>
          <a:xfrm>
            <a:off x="5027374" y="1371600"/>
            <a:ext cx="2170786" cy="1874520"/>
          </a:xfrm>
          <a:prstGeom prst="roundRect">
            <a:avLst>
              <a:gd name="adj" fmla="val 4444"/>
            </a:avLst>
          </a:prstGeom>
          <a:solidFill>
            <a:schemeClr val="bg2"/>
          </a:solidFill>
          <a:ln/>
        </p:spPr>
        <p:txBody>
          <a:bodyPr/>
          <a:lstStyle/>
          <a:p>
            <a:endParaRPr lang="en-US"/>
          </a:p>
        </p:txBody>
      </p:sp>
      <p:sp>
        <p:nvSpPr>
          <p:cNvPr id="17" name="Step 2 number"/>
          <p:cNvSpPr/>
          <p:nvPr/>
        </p:nvSpPr>
        <p:spPr>
          <a:xfrm>
            <a:off x="5137102" y="1481328"/>
            <a:ext cx="329184" cy="329184"/>
          </a:xfrm>
          <a:prstGeom prst="ellipse">
            <a:avLst/>
          </a:prstGeom>
          <a:solidFill>
            <a:schemeClr val="accent2"/>
          </a:solidFill>
          <a:ln/>
        </p:spPr>
        <p:txBody>
          <a:bodyPr/>
          <a:lstStyle/>
          <a:p>
            <a:endParaRPr lang="en-US"/>
          </a:p>
        </p:txBody>
      </p:sp>
      <p:sp>
        <p:nvSpPr>
          <p:cNvPr id="18" name="Text 15"/>
          <p:cNvSpPr txBox="1"/>
          <p:nvPr/>
        </p:nvSpPr>
        <p:spPr>
          <a:xfrm>
            <a:off x="5137102" y="1481328"/>
            <a:ext cx="329184" cy="329184"/>
          </a:xfrm>
          <a:prstGeom prst="rect">
            <a:avLst/>
          </a:prstGeom>
          <a:noFill/>
          <a:ln/>
        </p:spPr>
        <p:txBody>
          <a:bodyPr wrap="square" lIns="0" tIns="0" rIns="0" bIns="0" rtlCol="0" anchor="ctr"/>
          <a:lstStyle/>
          <a:p>
            <a:pPr marL="0" indent="0" algn="ctr">
              <a:buNone/>
            </a:pPr>
            <a:r>
              <a:rPr lang="en-US" sz="1400" b="1" dirty="0">
                <a:solidFill>
                  <a:schemeClr val="bg1"/>
                </a:solidFill>
              </a:rPr>
              <a:t>2</a:t>
            </a:r>
            <a:endParaRPr lang="en-US" sz="1400" dirty="0"/>
          </a:p>
        </p:txBody>
      </p:sp>
      <p:sp>
        <p:nvSpPr>
          <p:cNvPr id="19" name="Text 16"/>
          <p:cNvSpPr txBox="1"/>
          <p:nvPr/>
        </p:nvSpPr>
        <p:spPr>
          <a:xfrm>
            <a:off x="5539438" y="1463040"/>
            <a:ext cx="1431948" cy="384048"/>
          </a:xfrm>
          <a:prstGeom prst="rect">
            <a:avLst/>
          </a:prstGeom>
          <a:noFill/>
          <a:ln/>
        </p:spPr>
        <p:txBody>
          <a:bodyPr wrap="square" lIns="0" tIns="0" rIns="0" bIns="0" rtlCol="0" anchor="ctr"/>
          <a:lstStyle/>
          <a:p>
            <a:pPr marL="0" indent="0">
              <a:buNone/>
            </a:pPr>
            <a:r>
              <a:rPr lang="en-US" sz="1400" b="1" dirty="0">
                <a:solidFill>
                  <a:schemeClr val="tx1"/>
                </a:solidFill>
              </a:rPr>
              <a:t>Trace data flow</a:t>
            </a:r>
            <a:endParaRPr lang="en-US" sz="1400" dirty="0"/>
          </a:p>
        </p:txBody>
      </p:sp>
      <p:sp>
        <p:nvSpPr>
          <p:cNvPr id="20" name="Text 17"/>
          <p:cNvSpPr txBox="1"/>
          <p:nvPr/>
        </p:nvSpPr>
        <p:spPr>
          <a:xfrm>
            <a:off x="5155390" y="1960474"/>
            <a:ext cx="2042770" cy="457200"/>
          </a:xfrm>
          <a:prstGeom prst="rect">
            <a:avLst/>
          </a:prstGeom>
          <a:noFill/>
          <a:ln/>
        </p:spPr>
        <p:txBody>
          <a:bodyPr wrap="square" lIns="0" tIns="0" rIns="0" bIns="0" rtlCol="0" anchor="t"/>
          <a:lstStyle/>
          <a:p>
            <a:pPr marL="0" indent="0">
              <a:buNone/>
            </a:pPr>
            <a:r>
              <a:rPr lang="en-US" sz="1200" i="1" dirty="0">
                <a:solidFill>
                  <a:schemeClr val="tx2"/>
                </a:solidFill>
              </a:rPr>
              <a:t>Where does captured data go?</a:t>
            </a:r>
            <a:endParaRPr lang="en-US" sz="1200" dirty="0"/>
          </a:p>
        </p:txBody>
      </p:sp>
      <p:sp>
        <p:nvSpPr>
          <p:cNvPr id="21" name="Step 2 rule"/>
          <p:cNvSpPr/>
          <p:nvPr/>
        </p:nvSpPr>
        <p:spPr>
          <a:xfrm>
            <a:off x="5155390" y="2395728"/>
            <a:ext cx="1389888" cy="0"/>
          </a:xfrm>
          <a:prstGeom prst="line">
            <a:avLst/>
          </a:prstGeom>
          <a:noFill/>
          <a:ln w="12700">
            <a:solidFill>
              <a:schemeClr val="accent6"/>
            </a:solidFill>
            <a:prstDash val="solid"/>
          </a:ln>
        </p:spPr>
        <p:txBody>
          <a:bodyPr/>
          <a:lstStyle/>
          <a:p>
            <a:endParaRPr lang="en-US"/>
          </a:p>
        </p:txBody>
      </p:sp>
      <p:sp>
        <p:nvSpPr>
          <p:cNvPr id="22" name="Text 19"/>
          <p:cNvSpPr txBox="1"/>
          <p:nvPr/>
        </p:nvSpPr>
        <p:spPr>
          <a:xfrm>
            <a:off x="5155390" y="2468880"/>
            <a:ext cx="1408176" cy="704088"/>
          </a:xfrm>
          <a:prstGeom prst="rect">
            <a:avLst/>
          </a:prstGeom>
          <a:noFill/>
          <a:ln/>
        </p:spPr>
        <p:txBody>
          <a:bodyPr wrap="square" lIns="0" tIns="0" rIns="0" bIns="0" rtlCol="0" anchor="t"/>
          <a:lstStyle/>
          <a:p>
            <a:pPr marL="0" indent="0">
              <a:buNone/>
            </a:pPr>
            <a:r>
              <a:rPr lang="en-US" sz="1400" b="1" dirty="0">
                <a:solidFill>
                  <a:schemeClr val="accent2"/>
                </a:solidFill>
              </a:rPr>
              <a:t>6 data channels (C1–C6)</a:t>
            </a:r>
            <a:endParaRPr lang="en-US" sz="1400" dirty="0"/>
          </a:p>
        </p:txBody>
      </p:sp>
      <p:sp>
        <p:nvSpPr>
          <p:cNvPr id="23" name="Arrow"/>
          <p:cNvSpPr/>
          <p:nvPr/>
        </p:nvSpPr>
        <p:spPr>
          <a:xfrm>
            <a:off x="4890214" y="2217420"/>
            <a:ext cx="128016" cy="182880"/>
          </a:xfrm>
          <a:prstGeom prst="rightArrow">
            <a:avLst/>
          </a:prstGeom>
          <a:solidFill>
            <a:schemeClr val="accent4"/>
          </a:solidFill>
          <a:ln/>
        </p:spPr>
        <p:txBody>
          <a:bodyPr/>
          <a:lstStyle/>
          <a:p>
            <a:endParaRPr lang="en-US"/>
          </a:p>
        </p:txBody>
      </p:sp>
      <p:sp>
        <p:nvSpPr>
          <p:cNvPr id="24" name="Step 3"/>
          <p:cNvSpPr/>
          <p:nvPr/>
        </p:nvSpPr>
        <p:spPr>
          <a:xfrm>
            <a:off x="7364582" y="1371600"/>
            <a:ext cx="2170786" cy="1874520"/>
          </a:xfrm>
          <a:prstGeom prst="roundRect">
            <a:avLst>
              <a:gd name="adj" fmla="val 4444"/>
            </a:avLst>
          </a:prstGeom>
          <a:solidFill>
            <a:schemeClr val="bg2"/>
          </a:solidFill>
          <a:ln/>
        </p:spPr>
        <p:txBody>
          <a:bodyPr/>
          <a:lstStyle/>
          <a:p>
            <a:endParaRPr lang="en-US"/>
          </a:p>
        </p:txBody>
      </p:sp>
      <p:sp>
        <p:nvSpPr>
          <p:cNvPr id="25" name="Step 3 number"/>
          <p:cNvSpPr/>
          <p:nvPr/>
        </p:nvSpPr>
        <p:spPr>
          <a:xfrm>
            <a:off x="7474310" y="1481328"/>
            <a:ext cx="329184" cy="329184"/>
          </a:xfrm>
          <a:prstGeom prst="ellipse">
            <a:avLst/>
          </a:prstGeom>
          <a:solidFill>
            <a:schemeClr val="accent2"/>
          </a:solidFill>
          <a:ln/>
        </p:spPr>
        <p:txBody>
          <a:bodyPr/>
          <a:lstStyle/>
          <a:p>
            <a:endParaRPr lang="en-US"/>
          </a:p>
        </p:txBody>
      </p:sp>
      <p:sp>
        <p:nvSpPr>
          <p:cNvPr id="26" name="Text 23"/>
          <p:cNvSpPr txBox="1"/>
          <p:nvPr/>
        </p:nvSpPr>
        <p:spPr>
          <a:xfrm>
            <a:off x="7474310" y="1481328"/>
            <a:ext cx="329184" cy="329184"/>
          </a:xfrm>
          <a:prstGeom prst="rect">
            <a:avLst/>
          </a:prstGeom>
          <a:noFill/>
          <a:ln/>
        </p:spPr>
        <p:txBody>
          <a:bodyPr wrap="square" lIns="0" tIns="0" rIns="0" bIns="0" rtlCol="0" anchor="ctr"/>
          <a:lstStyle/>
          <a:p>
            <a:pPr marL="0" indent="0" algn="ctr">
              <a:buNone/>
            </a:pPr>
            <a:r>
              <a:rPr lang="en-US" sz="1400" b="1" dirty="0">
                <a:solidFill>
                  <a:schemeClr val="bg1"/>
                </a:solidFill>
              </a:rPr>
              <a:t>3</a:t>
            </a:r>
            <a:endParaRPr lang="en-US" sz="1400" dirty="0"/>
          </a:p>
        </p:txBody>
      </p:sp>
      <p:sp>
        <p:nvSpPr>
          <p:cNvPr id="27" name="Text 24"/>
          <p:cNvSpPr txBox="1"/>
          <p:nvPr/>
        </p:nvSpPr>
        <p:spPr>
          <a:xfrm>
            <a:off x="7876646" y="1463040"/>
            <a:ext cx="1060704" cy="384048"/>
          </a:xfrm>
          <a:prstGeom prst="rect">
            <a:avLst/>
          </a:prstGeom>
          <a:noFill/>
          <a:ln/>
        </p:spPr>
        <p:txBody>
          <a:bodyPr wrap="square" lIns="0" tIns="0" rIns="0" bIns="0" rtlCol="0" anchor="ctr"/>
          <a:lstStyle/>
          <a:p>
            <a:pPr marL="0" indent="0">
              <a:buNone/>
            </a:pPr>
            <a:r>
              <a:rPr lang="en-US" sz="1400" b="1" dirty="0">
                <a:solidFill>
                  <a:schemeClr val="tx1"/>
                </a:solidFill>
              </a:rPr>
              <a:t>Model threats</a:t>
            </a:r>
            <a:endParaRPr lang="en-US" sz="1400" dirty="0"/>
          </a:p>
        </p:txBody>
      </p:sp>
      <p:sp>
        <p:nvSpPr>
          <p:cNvPr id="28" name="Text 25"/>
          <p:cNvSpPr txBox="1"/>
          <p:nvPr/>
        </p:nvSpPr>
        <p:spPr>
          <a:xfrm>
            <a:off x="7492598" y="1960474"/>
            <a:ext cx="2042770" cy="457200"/>
          </a:xfrm>
          <a:prstGeom prst="rect">
            <a:avLst/>
          </a:prstGeom>
          <a:noFill/>
          <a:ln/>
        </p:spPr>
        <p:txBody>
          <a:bodyPr wrap="square" lIns="0" tIns="0" rIns="0" bIns="0" rtlCol="0" anchor="t"/>
          <a:lstStyle/>
          <a:p>
            <a:pPr marL="0" indent="0">
              <a:buNone/>
            </a:pPr>
            <a:r>
              <a:rPr lang="en-US" sz="1200" i="1" dirty="0">
                <a:solidFill>
                  <a:schemeClr val="tx2"/>
                </a:solidFill>
              </a:rPr>
              <a:t>Who is harmed, and by what?</a:t>
            </a:r>
            <a:endParaRPr lang="en-US" sz="1200" dirty="0"/>
          </a:p>
        </p:txBody>
      </p:sp>
      <p:sp>
        <p:nvSpPr>
          <p:cNvPr id="29" name="Step 3 rule"/>
          <p:cNvSpPr/>
          <p:nvPr/>
        </p:nvSpPr>
        <p:spPr>
          <a:xfrm>
            <a:off x="7492598" y="2395728"/>
            <a:ext cx="1389888" cy="0"/>
          </a:xfrm>
          <a:prstGeom prst="line">
            <a:avLst/>
          </a:prstGeom>
          <a:noFill/>
          <a:ln w="12700">
            <a:solidFill>
              <a:schemeClr val="accent6"/>
            </a:solidFill>
            <a:prstDash val="solid"/>
          </a:ln>
        </p:spPr>
        <p:txBody>
          <a:bodyPr/>
          <a:lstStyle/>
          <a:p>
            <a:endParaRPr lang="en-US"/>
          </a:p>
        </p:txBody>
      </p:sp>
      <p:sp>
        <p:nvSpPr>
          <p:cNvPr id="30" name="Text 27"/>
          <p:cNvSpPr txBox="1"/>
          <p:nvPr/>
        </p:nvSpPr>
        <p:spPr>
          <a:xfrm>
            <a:off x="7492598" y="2468880"/>
            <a:ext cx="1408176" cy="704088"/>
          </a:xfrm>
          <a:prstGeom prst="rect">
            <a:avLst/>
          </a:prstGeom>
          <a:noFill/>
          <a:ln/>
        </p:spPr>
        <p:txBody>
          <a:bodyPr wrap="square" lIns="0" tIns="0" rIns="0" bIns="0" rtlCol="0" anchor="t"/>
          <a:lstStyle/>
          <a:p>
            <a:pPr marL="0" indent="0">
              <a:buNone/>
            </a:pPr>
            <a:r>
              <a:rPr lang="en-US" sz="1400" b="1" dirty="0">
                <a:solidFill>
                  <a:schemeClr val="accent2"/>
                </a:solidFill>
              </a:rPr>
              <a:t>3 threat models (TM-1–3)</a:t>
            </a:r>
            <a:endParaRPr lang="en-US" sz="1400" dirty="0"/>
          </a:p>
        </p:txBody>
      </p:sp>
      <p:sp>
        <p:nvSpPr>
          <p:cNvPr id="31" name="Arrow"/>
          <p:cNvSpPr/>
          <p:nvPr/>
        </p:nvSpPr>
        <p:spPr>
          <a:xfrm>
            <a:off x="7227422" y="2217420"/>
            <a:ext cx="128016" cy="182880"/>
          </a:xfrm>
          <a:prstGeom prst="rightArrow">
            <a:avLst/>
          </a:prstGeom>
          <a:solidFill>
            <a:schemeClr val="accent4"/>
          </a:solidFill>
          <a:ln/>
        </p:spPr>
        <p:txBody>
          <a:bodyPr/>
          <a:lstStyle/>
          <a:p>
            <a:endParaRPr lang="en-US"/>
          </a:p>
        </p:txBody>
      </p:sp>
      <p:sp>
        <p:nvSpPr>
          <p:cNvPr id="32" name="Step 4"/>
          <p:cNvSpPr/>
          <p:nvPr/>
        </p:nvSpPr>
        <p:spPr>
          <a:xfrm>
            <a:off x="9694474" y="1371600"/>
            <a:ext cx="2170786" cy="1874520"/>
          </a:xfrm>
          <a:prstGeom prst="roundRect">
            <a:avLst>
              <a:gd name="adj" fmla="val 4444"/>
            </a:avLst>
          </a:prstGeom>
          <a:solidFill>
            <a:schemeClr val="bg2"/>
          </a:solidFill>
          <a:ln/>
        </p:spPr>
        <p:txBody>
          <a:bodyPr/>
          <a:lstStyle/>
          <a:p>
            <a:endParaRPr lang="en-US"/>
          </a:p>
        </p:txBody>
      </p:sp>
      <p:sp>
        <p:nvSpPr>
          <p:cNvPr id="33" name="Step 4 number"/>
          <p:cNvSpPr/>
          <p:nvPr/>
        </p:nvSpPr>
        <p:spPr>
          <a:xfrm>
            <a:off x="9804202" y="1481328"/>
            <a:ext cx="329184" cy="329184"/>
          </a:xfrm>
          <a:prstGeom prst="ellipse">
            <a:avLst/>
          </a:prstGeom>
          <a:solidFill>
            <a:schemeClr val="accent2"/>
          </a:solidFill>
          <a:ln/>
        </p:spPr>
        <p:txBody>
          <a:bodyPr/>
          <a:lstStyle/>
          <a:p>
            <a:endParaRPr lang="en-US"/>
          </a:p>
        </p:txBody>
      </p:sp>
      <p:sp>
        <p:nvSpPr>
          <p:cNvPr id="34" name="Text 31"/>
          <p:cNvSpPr txBox="1"/>
          <p:nvPr/>
        </p:nvSpPr>
        <p:spPr>
          <a:xfrm>
            <a:off x="9804202" y="1481328"/>
            <a:ext cx="329184" cy="329184"/>
          </a:xfrm>
          <a:prstGeom prst="rect">
            <a:avLst/>
          </a:prstGeom>
          <a:noFill/>
          <a:ln/>
        </p:spPr>
        <p:txBody>
          <a:bodyPr wrap="square" lIns="0" tIns="0" rIns="0" bIns="0" rtlCol="0" anchor="ctr"/>
          <a:lstStyle/>
          <a:p>
            <a:pPr marL="0" indent="0" algn="ctr">
              <a:buNone/>
            </a:pPr>
            <a:r>
              <a:rPr lang="en-US" sz="1400" b="1" dirty="0">
                <a:solidFill>
                  <a:schemeClr val="bg1"/>
                </a:solidFill>
              </a:rPr>
              <a:t>4</a:t>
            </a:r>
            <a:endParaRPr lang="en-US" sz="1400" dirty="0"/>
          </a:p>
        </p:txBody>
      </p:sp>
      <p:sp>
        <p:nvSpPr>
          <p:cNvPr id="35" name="Text 32"/>
          <p:cNvSpPr txBox="1"/>
          <p:nvPr/>
        </p:nvSpPr>
        <p:spPr>
          <a:xfrm>
            <a:off x="10206538" y="1463040"/>
            <a:ext cx="1060704" cy="384048"/>
          </a:xfrm>
          <a:prstGeom prst="rect">
            <a:avLst/>
          </a:prstGeom>
          <a:noFill/>
          <a:ln/>
        </p:spPr>
        <p:txBody>
          <a:bodyPr wrap="square" lIns="0" tIns="0" rIns="0" bIns="0" rtlCol="0" anchor="ctr"/>
          <a:lstStyle/>
          <a:p>
            <a:pPr marL="0" indent="0">
              <a:buNone/>
            </a:pPr>
            <a:r>
              <a:rPr lang="en-US" sz="1400" b="1" dirty="0">
                <a:solidFill>
                  <a:schemeClr val="tx1"/>
                </a:solidFill>
              </a:rPr>
              <a:t>Classify harms</a:t>
            </a:r>
            <a:endParaRPr lang="en-US" sz="1400" dirty="0"/>
          </a:p>
        </p:txBody>
      </p:sp>
      <p:sp>
        <p:nvSpPr>
          <p:cNvPr id="36" name="Text 33"/>
          <p:cNvSpPr txBox="1"/>
          <p:nvPr/>
        </p:nvSpPr>
        <p:spPr>
          <a:xfrm>
            <a:off x="9822490" y="1960474"/>
            <a:ext cx="2042770" cy="457200"/>
          </a:xfrm>
          <a:prstGeom prst="rect">
            <a:avLst/>
          </a:prstGeom>
          <a:noFill/>
          <a:ln/>
        </p:spPr>
        <p:txBody>
          <a:bodyPr wrap="square" lIns="0" tIns="0" rIns="0" bIns="0" rtlCol="0" anchor="t"/>
          <a:lstStyle/>
          <a:p>
            <a:pPr marL="0" indent="0">
              <a:buNone/>
            </a:pPr>
            <a:r>
              <a:rPr lang="en-US" sz="1200" i="1" dirty="0">
                <a:solidFill>
                  <a:schemeClr val="tx2"/>
                </a:solidFill>
              </a:rPr>
              <a:t>What kind of violation?</a:t>
            </a:r>
            <a:endParaRPr lang="en-US" sz="1200" dirty="0"/>
          </a:p>
        </p:txBody>
      </p:sp>
      <p:sp>
        <p:nvSpPr>
          <p:cNvPr id="37" name="Step 4 rule"/>
          <p:cNvSpPr/>
          <p:nvPr/>
        </p:nvSpPr>
        <p:spPr>
          <a:xfrm>
            <a:off x="9822490" y="2395728"/>
            <a:ext cx="1389888" cy="0"/>
          </a:xfrm>
          <a:prstGeom prst="line">
            <a:avLst/>
          </a:prstGeom>
          <a:noFill/>
          <a:ln w="12700">
            <a:solidFill>
              <a:schemeClr val="accent6"/>
            </a:solidFill>
            <a:prstDash val="solid"/>
          </a:ln>
        </p:spPr>
        <p:txBody>
          <a:bodyPr/>
          <a:lstStyle/>
          <a:p>
            <a:endParaRPr lang="en-US"/>
          </a:p>
        </p:txBody>
      </p:sp>
      <p:sp>
        <p:nvSpPr>
          <p:cNvPr id="38" name="Text 35"/>
          <p:cNvSpPr txBox="1"/>
          <p:nvPr/>
        </p:nvSpPr>
        <p:spPr>
          <a:xfrm>
            <a:off x="9822490" y="2468880"/>
            <a:ext cx="1408176" cy="704088"/>
          </a:xfrm>
          <a:prstGeom prst="rect">
            <a:avLst/>
          </a:prstGeom>
          <a:noFill/>
          <a:ln/>
        </p:spPr>
        <p:txBody>
          <a:bodyPr wrap="square" lIns="0" tIns="0" rIns="0" bIns="0" rtlCol="0" anchor="t"/>
          <a:lstStyle/>
          <a:p>
            <a:pPr marL="0" indent="0">
              <a:buNone/>
            </a:pPr>
            <a:r>
              <a:rPr lang="en-US" sz="1400" b="1" dirty="0">
                <a:solidFill>
                  <a:schemeClr val="accent2"/>
                </a:solidFill>
              </a:rPr>
              <a:t>7 LINDDUN categories</a:t>
            </a:r>
            <a:endParaRPr lang="en-US" sz="1400" dirty="0"/>
          </a:p>
        </p:txBody>
      </p:sp>
      <p:sp>
        <p:nvSpPr>
          <p:cNvPr id="39" name="Arrow"/>
          <p:cNvSpPr/>
          <p:nvPr/>
        </p:nvSpPr>
        <p:spPr>
          <a:xfrm>
            <a:off x="9557314" y="2217420"/>
            <a:ext cx="128016" cy="182880"/>
          </a:xfrm>
          <a:prstGeom prst="rightArrow">
            <a:avLst/>
          </a:prstGeom>
          <a:solidFill>
            <a:schemeClr val="accent4"/>
          </a:solidFill>
          <a:ln/>
        </p:spPr>
        <p:txBody>
          <a:bodyPr/>
          <a:lstStyle/>
          <a:p>
            <a:endParaRPr lang="en-US"/>
          </a:p>
        </p:txBody>
      </p:sp>
      <p:sp>
        <p:nvSpPr>
          <p:cNvPr id="40" name="LENS 2 input"/>
          <p:cNvSpPr/>
          <p:nvPr/>
        </p:nvSpPr>
        <p:spPr>
          <a:xfrm>
            <a:off x="548640" y="3566160"/>
            <a:ext cx="1965960" cy="1874520"/>
          </a:xfrm>
          <a:prstGeom prst="roundRect">
            <a:avLst>
              <a:gd name="adj" fmla="val 3902"/>
            </a:avLst>
          </a:prstGeom>
          <a:solidFill>
            <a:schemeClr val="accent2"/>
          </a:solidFill>
          <a:ln/>
        </p:spPr>
        <p:txBody>
          <a:bodyPr/>
          <a:lstStyle/>
          <a:p>
            <a:endParaRPr lang="en-US"/>
          </a:p>
        </p:txBody>
      </p:sp>
      <p:pic>
        <p:nvPicPr>
          <p:cNvPr id="41" name="LENS 2 icon" descr="preencoded.png"/>
          <p:cNvPicPr>
            <a:picLocks noChangeAspect="1"/>
          </p:cNvPicPr>
          <p:nvPr/>
        </p:nvPicPr>
        <p:blipFill>
          <a:blip r:embed="rId4"/>
          <a:stretch>
            <a:fillRect/>
          </a:stretch>
        </p:blipFill>
        <p:spPr>
          <a:xfrm>
            <a:off x="731520" y="3703320"/>
            <a:ext cx="365760" cy="365760"/>
          </a:xfrm>
          <a:prstGeom prst="rect">
            <a:avLst/>
          </a:prstGeom>
        </p:spPr>
      </p:pic>
      <p:sp>
        <p:nvSpPr>
          <p:cNvPr id="42" name="Text 38"/>
          <p:cNvSpPr txBox="1"/>
          <p:nvPr/>
        </p:nvSpPr>
        <p:spPr>
          <a:xfrm>
            <a:off x="1170432" y="3703320"/>
            <a:ext cx="1280160" cy="365760"/>
          </a:xfrm>
          <a:prstGeom prst="rect">
            <a:avLst/>
          </a:prstGeom>
          <a:noFill/>
          <a:ln/>
        </p:spPr>
        <p:txBody>
          <a:bodyPr wrap="square" lIns="0" tIns="0" rIns="0" bIns="0" rtlCol="0" anchor="ctr"/>
          <a:lstStyle/>
          <a:p>
            <a:pPr marL="0" indent="0">
              <a:buNone/>
            </a:pPr>
            <a:r>
              <a:rPr lang="en-US" sz="1200" b="1" kern="0" spc="100" dirty="0">
                <a:solidFill>
                  <a:schemeClr val="bg1"/>
                </a:solidFill>
              </a:rPr>
              <a:t>Part 2</a:t>
            </a:r>
            <a:endParaRPr lang="en-US" sz="1200" dirty="0"/>
          </a:p>
        </p:txBody>
      </p:sp>
      <p:sp>
        <p:nvSpPr>
          <p:cNvPr id="43" name="Text 39"/>
          <p:cNvSpPr txBox="1"/>
          <p:nvPr/>
        </p:nvSpPr>
        <p:spPr>
          <a:xfrm>
            <a:off x="731520" y="4160520"/>
            <a:ext cx="1691640" cy="548640"/>
          </a:xfrm>
          <a:prstGeom prst="rect">
            <a:avLst/>
          </a:prstGeom>
          <a:noFill/>
          <a:ln/>
        </p:spPr>
        <p:txBody>
          <a:bodyPr wrap="square" lIns="0" tIns="0" rIns="0" bIns="0" rtlCol="0" anchor="t"/>
          <a:lstStyle/>
          <a:p>
            <a:pPr marL="0" indent="0">
              <a:buNone/>
            </a:pPr>
            <a:r>
              <a:rPr lang="en-US" sz="1500" b="1" dirty="0">
                <a:solidFill>
                  <a:schemeClr val="bg1"/>
                </a:solidFill>
              </a:rPr>
              <a:t>What users say</a:t>
            </a:r>
            <a:endParaRPr lang="en-US" sz="1500" dirty="0"/>
          </a:p>
        </p:txBody>
      </p:sp>
      <p:sp>
        <p:nvSpPr>
          <p:cNvPr id="44" name="Text 40"/>
          <p:cNvSpPr txBox="1"/>
          <p:nvPr/>
        </p:nvSpPr>
        <p:spPr>
          <a:xfrm>
            <a:off x="731520" y="4773168"/>
            <a:ext cx="1691640" cy="594360"/>
          </a:xfrm>
          <a:prstGeom prst="rect">
            <a:avLst/>
          </a:prstGeom>
          <a:noFill/>
          <a:ln/>
        </p:spPr>
        <p:txBody>
          <a:bodyPr wrap="square" lIns="0" tIns="0" rIns="0" bIns="0" rtlCol="0" anchor="t"/>
          <a:lstStyle/>
          <a:p>
            <a:pPr marL="0" indent="0">
              <a:buNone/>
            </a:pPr>
            <a:r>
              <a:rPr lang="en-US" sz="1200" dirty="0">
                <a:solidFill>
                  <a:schemeClr val="bg1"/>
                </a:solidFill>
              </a:rPr>
              <a:t>Reddit search → 72 posts, 4,900 comments</a:t>
            </a:r>
            <a:endParaRPr lang="en-US" sz="1200" dirty="0"/>
          </a:p>
        </p:txBody>
      </p:sp>
      <p:sp>
        <p:nvSpPr>
          <p:cNvPr id="45" name="Step 5"/>
          <p:cNvSpPr/>
          <p:nvPr/>
        </p:nvSpPr>
        <p:spPr>
          <a:xfrm>
            <a:off x="2712110" y="3535070"/>
            <a:ext cx="2167128" cy="1874520"/>
          </a:xfrm>
          <a:prstGeom prst="roundRect">
            <a:avLst>
              <a:gd name="adj" fmla="val 4444"/>
            </a:avLst>
          </a:prstGeom>
          <a:solidFill>
            <a:schemeClr val="bg2"/>
          </a:solidFill>
          <a:ln/>
        </p:spPr>
        <p:txBody>
          <a:bodyPr/>
          <a:lstStyle/>
          <a:p>
            <a:endParaRPr lang="en-US"/>
          </a:p>
        </p:txBody>
      </p:sp>
      <p:sp>
        <p:nvSpPr>
          <p:cNvPr id="46" name="Step 5 number"/>
          <p:cNvSpPr/>
          <p:nvPr/>
        </p:nvSpPr>
        <p:spPr>
          <a:xfrm>
            <a:off x="2807208" y="3675888"/>
            <a:ext cx="329184" cy="329184"/>
          </a:xfrm>
          <a:prstGeom prst="ellipse">
            <a:avLst/>
          </a:prstGeom>
          <a:solidFill>
            <a:schemeClr val="accent2"/>
          </a:solidFill>
          <a:ln/>
        </p:spPr>
        <p:txBody>
          <a:bodyPr/>
          <a:lstStyle/>
          <a:p>
            <a:endParaRPr lang="en-US"/>
          </a:p>
        </p:txBody>
      </p:sp>
      <p:sp>
        <p:nvSpPr>
          <p:cNvPr id="47" name="Text 43"/>
          <p:cNvSpPr txBox="1"/>
          <p:nvPr/>
        </p:nvSpPr>
        <p:spPr>
          <a:xfrm>
            <a:off x="2807208" y="3675888"/>
            <a:ext cx="329184" cy="329184"/>
          </a:xfrm>
          <a:prstGeom prst="rect">
            <a:avLst/>
          </a:prstGeom>
          <a:noFill/>
          <a:ln/>
        </p:spPr>
        <p:txBody>
          <a:bodyPr wrap="square" lIns="0" tIns="0" rIns="0" bIns="0" rtlCol="0" anchor="ctr"/>
          <a:lstStyle/>
          <a:p>
            <a:pPr marL="0" indent="0" algn="ctr">
              <a:buNone/>
            </a:pPr>
            <a:r>
              <a:rPr lang="en-US" sz="1400" b="1" dirty="0">
                <a:solidFill>
                  <a:schemeClr val="bg1"/>
                </a:solidFill>
              </a:rPr>
              <a:t>5</a:t>
            </a:r>
            <a:endParaRPr lang="en-US" sz="1400" dirty="0"/>
          </a:p>
        </p:txBody>
      </p:sp>
      <p:sp>
        <p:nvSpPr>
          <p:cNvPr id="48" name="Text 44"/>
          <p:cNvSpPr txBox="1"/>
          <p:nvPr/>
        </p:nvSpPr>
        <p:spPr>
          <a:xfrm>
            <a:off x="3209544" y="3657600"/>
            <a:ext cx="1545336" cy="384048"/>
          </a:xfrm>
          <a:prstGeom prst="rect">
            <a:avLst/>
          </a:prstGeom>
          <a:noFill/>
          <a:ln/>
        </p:spPr>
        <p:txBody>
          <a:bodyPr wrap="square" lIns="0" tIns="0" rIns="0" bIns="0" rtlCol="0" anchor="ctr"/>
          <a:lstStyle/>
          <a:p>
            <a:pPr marL="0" indent="0">
              <a:buNone/>
            </a:pPr>
            <a:r>
              <a:rPr lang="en-US" sz="1400" b="1" dirty="0">
                <a:solidFill>
                  <a:schemeClr val="tx1"/>
                </a:solidFill>
              </a:rPr>
              <a:t>Cluster comments</a:t>
            </a:r>
            <a:endParaRPr lang="en-US" sz="1400" dirty="0"/>
          </a:p>
        </p:txBody>
      </p:sp>
      <p:sp>
        <p:nvSpPr>
          <p:cNvPr id="49" name="Text 45"/>
          <p:cNvSpPr txBox="1"/>
          <p:nvPr/>
        </p:nvSpPr>
        <p:spPr>
          <a:xfrm>
            <a:off x="2825495" y="4096512"/>
            <a:ext cx="2064719" cy="457200"/>
          </a:xfrm>
          <a:prstGeom prst="rect">
            <a:avLst/>
          </a:prstGeom>
          <a:noFill/>
          <a:ln/>
        </p:spPr>
        <p:txBody>
          <a:bodyPr wrap="square" lIns="0" tIns="0" rIns="0" bIns="0" rtlCol="0" anchor="t"/>
          <a:lstStyle/>
          <a:p>
            <a:pPr marL="0" indent="0">
              <a:buNone/>
            </a:pPr>
            <a:r>
              <a:rPr lang="en-US" sz="1200" i="1" dirty="0">
                <a:solidFill>
                  <a:schemeClr val="tx2"/>
                </a:solidFill>
              </a:rPr>
              <a:t>Which comments are about privacy?</a:t>
            </a:r>
            <a:endParaRPr lang="en-US" sz="1200" dirty="0"/>
          </a:p>
        </p:txBody>
      </p:sp>
      <p:sp>
        <p:nvSpPr>
          <p:cNvPr id="50" name="Step 5 rule"/>
          <p:cNvSpPr/>
          <p:nvPr/>
        </p:nvSpPr>
        <p:spPr>
          <a:xfrm>
            <a:off x="2825496" y="4590288"/>
            <a:ext cx="1389888" cy="0"/>
          </a:xfrm>
          <a:prstGeom prst="line">
            <a:avLst/>
          </a:prstGeom>
          <a:noFill/>
          <a:ln w="12700">
            <a:solidFill>
              <a:schemeClr val="accent6"/>
            </a:solidFill>
            <a:prstDash val="solid"/>
          </a:ln>
        </p:spPr>
        <p:txBody>
          <a:bodyPr/>
          <a:lstStyle/>
          <a:p>
            <a:endParaRPr lang="en-US"/>
          </a:p>
        </p:txBody>
      </p:sp>
      <p:sp>
        <p:nvSpPr>
          <p:cNvPr id="51" name="Text 47"/>
          <p:cNvSpPr txBox="1"/>
          <p:nvPr/>
        </p:nvSpPr>
        <p:spPr>
          <a:xfrm>
            <a:off x="2825496" y="4663440"/>
            <a:ext cx="1408176" cy="704088"/>
          </a:xfrm>
          <a:prstGeom prst="rect">
            <a:avLst/>
          </a:prstGeom>
          <a:noFill/>
          <a:ln/>
        </p:spPr>
        <p:txBody>
          <a:bodyPr wrap="square" lIns="0" tIns="0" rIns="0" bIns="0" rtlCol="0" anchor="t"/>
          <a:lstStyle/>
          <a:p>
            <a:pPr marL="0" indent="0">
              <a:buNone/>
            </a:pPr>
            <a:r>
              <a:rPr lang="en-US" sz="1400" b="1" dirty="0">
                <a:solidFill>
                  <a:schemeClr val="accent2"/>
                </a:solidFill>
              </a:rPr>
              <a:t>7 privacy clusters, 1,771 comments</a:t>
            </a:r>
            <a:endParaRPr lang="en-US" sz="1400" dirty="0"/>
          </a:p>
        </p:txBody>
      </p:sp>
      <p:sp>
        <p:nvSpPr>
          <p:cNvPr id="52" name="Arrow"/>
          <p:cNvSpPr/>
          <p:nvPr/>
        </p:nvSpPr>
        <p:spPr>
          <a:xfrm>
            <a:off x="2542032" y="4411980"/>
            <a:ext cx="128016" cy="182880"/>
          </a:xfrm>
          <a:prstGeom prst="rightArrow">
            <a:avLst/>
          </a:prstGeom>
          <a:solidFill>
            <a:schemeClr val="accent4"/>
          </a:solidFill>
          <a:ln/>
        </p:spPr>
        <p:txBody>
          <a:bodyPr/>
          <a:lstStyle/>
          <a:p>
            <a:endParaRPr lang="en-US"/>
          </a:p>
        </p:txBody>
      </p:sp>
      <p:sp>
        <p:nvSpPr>
          <p:cNvPr id="53" name="Step 6"/>
          <p:cNvSpPr/>
          <p:nvPr/>
        </p:nvSpPr>
        <p:spPr>
          <a:xfrm>
            <a:off x="5042004" y="3566160"/>
            <a:ext cx="2167128" cy="1874520"/>
          </a:xfrm>
          <a:prstGeom prst="roundRect">
            <a:avLst>
              <a:gd name="adj" fmla="val 4444"/>
            </a:avLst>
          </a:prstGeom>
          <a:solidFill>
            <a:schemeClr val="bg2"/>
          </a:solidFill>
          <a:ln/>
        </p:spPr>
        <p:txBody>
          <a:bodyPr/>
          <a:lstStyle/>
          <a:p>
            <a:endParaRPr lang="en-US"/>
          </a:p>
        </p:txBody>
      </p:sp>
      <p:sp>
        <p:nvSpPr>
          <p:cNvPr id="54" name="Step 6 number"/>
          <p:cNvSpPr/>
          <p:nvPr/>
        </p:nvSpPr>
        <p:spPr>
          <a:xfrm>
            <a:off x="5151732" y="3675888"/>
            <a:ext cx="329184" cy="329184"/>
          </a:xfrm>
          <a:prstGeom prst="ellipse">
            <a:avLst/>
          </a:prstGeom>
          <a:solidFill>
            <a:schemeClr val="accent2"/>
          </a:solidFill>
          <a:ln/>
        </p:spPr>
        <p:txBody>
          <a:bodyPr/>
          <a:lstStyle/>
          <a:p>
            <a:endParaRPr lang="en-US"/>
          </a:p>
        </p:txBody>
      </p:sp>
      <p:sp>
        <p:nvSpPr>
          <p:cNvPr id="55" name="Text 51"/>
          <p:cNvSpPr txBox="1"/>
          <p:nvPr/>
        </p:nvSpPr>
        <p:spPr>
          <a:xfrm>
            <a:off x="5151732" y="3675888"/>
            <a:ext cx="329184" cy="329184"/>
          </a:xfrm>
          <a:prstGeom prst="rect">
            <a:avLst/>
          </a:prstGeom>
          <a:noFill/>
          <a:ln/>
        </p:spPr>
        <p:txBody>
          <a:bodyPr wrap="square" lIns="0" tIns="0" rIns="0" bIns="0" rtlCol="0" anchor="ctr"/>
          <a:lstStyle/>
          <a:p>
            <a:pPr marL="0" indent="0" algn="ctr">
              <a:buNone/>
            </a:pPr>
            <a:r>
              <a:rPr lang="en-US" sz="1400" b="1" dirty="0">
                <a:solidFill>
                  <a:schemeClr val="bg1"/>
                </a:solidFill>
              </a:rPr>
              <a:t>6</a:t>
            </a:r>
            <a:endParaRPr lang="en-US" sz="1400" dirty="0"/>
          </a:p>
        </p:txBody>
      </p:sp>
      <p:sp>
        <p:nvSpPr>
          <p:cNvPr id="56" name="Text 52"/>
          <p:cNvSpPr txBox="1"/>
          <p:nvPr/>
        </p:nvSpPr>
        <p:spPr>
          <a:xfrm>
            <a:off x="5554068" y="3657600"/>
            <a:ext cx="1517292" cy="384048"/>
          </a:xfrm>
          <a:prstGeom prst="rect">
            <a:avLst/>
          </a:prstGeom>
          <a:noFill/>
          <a:ln/>
        </p:spPr>
        <p:txBody>
          <a:bodyPr wrap="square" lIns="0" tIns="0" rIns="0" bIns="0" rtlCol="0" anchor="ctr"/>
          <a:lstStyle/>
          <a:p>
            <a:pPr marL="0" indent="0">
              <a:buNone/>
            </a:pPr>
            <a:r>
              <a:rPr lang="en-US" sz="1400" b="1" dirty="0">
                <a:solidFill>
                  <a:schemeClr val="tx1"/>
                </a:solidFill>
              </a:rPr>
              <a:t>Main concerns</a:t>
            </a:r>
            <a:endParaRPr lang="en-US" sz="1400" dirty="0"/>
          </a:p>
        </p:txBody>
      </p:sp>
      <p:sp>
        <p:nvSpPr>
          <p:cNvPr id="57" name="Text 53"/>
          <p:cNvSpPr txBox="1"/>
          <p:nvPr/>
        </p:nvSpPr>
        <p:spPr>
          <a:xfrm>
            <a:off x="5170019" y="4096512"/>
            <a:ext cx="2580437" cy="457200"/>
          </a:xfrm>
          <a:prstGeom prst="rect">
            <a:avLst/>
          </a:prstGeom>
          <a:noFill/>
          <a:ln/>
        </p:spPr>
        <p:txBody>
          <a:bodyPr wrap="square" lIns="0" tIns="0" rIns="0" bIns="0" rtlCol="0" anchor="t"/>
          <a:lstStyle/>
          <a:p>
            <a:pPr marL="0" indent="0">
              <a:buNone/>
            </a:pPr>
            <a:r>
              <a:rPr lang="en-US" sz="1200" i="1" dirty="0">
                <a:solidFill>
                  <a:schemeClr val="tx2"/>
                </a:solidFill>
              </a:rPr>
              <a:t>What do users worry about?</a:t>
            </a:r>
            <a:endParaRPr lang="en-US" sz="1200" dirty="0"/>
          </a:p>
        </p:txBody>
      </p:sp>
      <p:sp>
        <p:nvSpPr>
          <p:cNvPr id="58" name="Step 6 rule"/>
          <p:cNvSpPr/>
          <p:nvPr/>
        </p:nvSpPr>
        <p:spPr>
          <a:xfrm>
            <a:off x="5170020" y="4590288"/>
            <a:ext cx="1389888" cy="0"/>
          </a:xfrm>
          <a:prstGeom prst="line">
            <a:avLst/>
          </a:prstGeom>
          <a:noFill/>
          <a:ln w="12700">
            <a:solidFill>
              <a:schemeClr val="accent6"/>
            </a:solidFill>
            <a:prstDash val="solid"/>
          </a:ln>
        </p:spPr>
        <p:txBody>
          <a:bodyPr/>
          <a:lstStyle/>
          <a:p>
            <a:endParaRPr lang="en-US"/>
          </a:p>
        </p:txBody>
      </p:sp>
      <p:sp>
        <p:nvSpPr>
          <p:cNvPr id="59" name="Text 55"/>
          <p:cNvSpPr txBox="1"/>
          <p:nvPr/>
        </p:nvSpPr>
        <p:spPr>
          <a:xfrm>
            <a:off x="5170020" y="4663440"/>
            <a:ext cx="1408176" cy="704088"/>
          </a:xfrm>
          <a:prstGeom prst="rect">
            <a:avLst/>
          </a:prstGeom>
          <a:noFill/>
          <a:ln/>
        </p:spPr>
        <p:txBody>
          <a:bodyPr wrap="square" lIns="0" tIns="0" rIns="0" bIns="0" rtlCol="0" anchor="t"/>
          <a:lstStyle/>
          <a:p>
            <a:pPr marL="0" indent="0">
              <a:buNone/>
            </a:pPr>
            <a:r>
              <a:rPr lang="en-US" sz="1400" b="1" dirty="0">
                <a:solidFill>
                  <a:schemeClr val="accent2"/>
                </a:solidFill>
              </a:rPr>
              <a:t>Concern categories + counts</a:t>
            </a:r>
            <a:endParaRPr lang="en-US" sz="1400" dirty="0"/>
          </a:p>
        </p:txBody>
      </p:sp>
      <p:sp>
        <p:nvSpPr>
          <p:cNvPr id="60" name="Arrow"/>
          <p:cNvSpPr/>
          <p:nvPr/>
        </p:nvSpPr>
        <p:spPr>
          <a:xfrm>
            <a:off x="4904844" y="4411980"/>
            <a:ext cx="128016" cy="182880"/>
          </a:xfrm>
          <a:prstGeom prst="rightArrow">
            <a:avLst/>
          </a:prstGeom>
          <a:solidFill>
            <a:schemeClr val="accent4"/>
          </a:solidFill>
          <a:ln/>
        </p:spPr>
        <p:txBody>
          <a:bodyPr/>
          <a:lstStyle/>
          <a:p>
            <a:endParaRPr lang="en-US"/>
          </a:p>
        </p:txBody>
      </p:sp>
      <p:sp>
        <p:nvSpPr>
          <p:cNvPr id="70"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Step 1: Analyzing Meta’s own documents</a:t>
            </a:r>
            <a:endParaRPr lang="en-US" sz="3200" dirty="0"/>
          </a:p>
        </p:txBody>
      </p:sp>
      <p:sp>
        <p:nvSpPr>
          <p:cNvPr id="3" name="Text 1"/>
          <p:cNvSpPr txBox="1"/>
          <p:nvPr/>
        </p:nvSpPr>
        <p:spPr>
          <a:xfrm>
            <a:off x="548640" y="1188720"/>
            <a:ext cx="11091672" cy="548640"/>
          </a:xfrm>
          <a:prstGeom prst="rect">
            <a:avLst/>
          </a:prstGeom>
          <a:noFill/>
          <a:ln/>
        </p:spPr>
        <p:txBody>
          <a:bodyPr wrap="square" lIns="0" tIns="0" rIns="0" bIns="0" rtlCol="0" anchor="t"/>
          <a:lstStyle/>
          <a:p>
            <a:pPr marL="0" indent="0">
              <a:buNone/>
            </a:pPr>
            <a:r>
              <a:rPr lang="en-US" sz="1600" dirty="0">
                <a:solidFill>
                  <a:schemeClr val="tx2"/>
                </a:solidFill>
              </a:rPr>
              <a:t>To ground the risks in facts, we read Meta’s privacy policies, terms of service and support pages and extracted its explicit claims about data practices: five behaviors.</a:t>
            </a:r>
            <a:endParaRPr lang="en-US" sz="1600" dirty="0"/>
          </a:p>
        </p:txBody>
      </p:sp>
      <p:sp>
        <p:nvSpPr>
          <p:cNvPr id="4" name="B1 card"/>
          <p:cNvSpPr/>
          <p:nvPr/>
        </p:nvSpPr>
        <p:spPr>
          <a:xfrm>
            <a:off x="548640" y="1920240"/>
            <a:ext cx="2057400" cy="2514600"/>
          </a:xfrm>
          <a:prstGeom prst="roundRect">
            <a:avLst>
              <a:gd name="adj" fmla="val 3556"/>
            </a:avLst>
          </a:prstGeom>
          <a:solidFill>
            <a:schemeClr val="bg2"/>
          </a:solidFill>
          <a:ln/>
        </p:spPr>
        <p:txBody>
          <a:bodyPr/>
          <a:lstStyle/>
          <a:p>
            <a:endParaRPr lang="en-US"/>
          </a:p>
        </p:txBody>
      </p:sp>
      <p:sp>
        <p:nvSpPr>
          <p:cNvPr id="5" name="B1 circle"/>
          <p:cNvSpPr/>
          <p:nvPr/>
        </p:nvSpPr>
        <p:spPr>
          <a:xfrm>
            <a:off x="713232" y="2084832"/>
            <a:ext cx="502920" cy="502920"/>
          </a:xfrm>
          <a:prstGeom prst="ellipse">
            <a:avLst/>
          </a:prstGeom>
          <a:solidFill>
            <a:schemeClr val="accent2"/>
          </a:solidFill>
          <a:ln/>
        </p:spPr>
        <p:txBody>
          <a:bodyPr/>
          <a:lstStyle/>
          <a:p>
            <a:endParaRPr lang="en-US"/>
          </a:p>
        </p:txBody>
      </p:sp>
      <p:pic>
        <p:nvPicPr>
          <p:cNvPr id="6" name="B1" descr="preencoded.png"/>
          <p:cNvPicPr>
            <a:picLocks noChangeAspect="1"/>
          </p:cNvPicPr>
          <p:nvPr/>
        </p:nvPicPr>
        <p:blipFill>
          <a:blip r:embed="rId3"/>
          <a:stretch>
            <a:fillRect/>
          </a:stretch>
        </p:blipFill>
        <p:spPr>
          <a:xfrm>
            <a:off x="833933" y="2205533"/>
            <a:ext cx="261518" cy="261518"/>
          </a:xfrm>
          <a:prstGeom prst="rect">
            <a:avLst/>
          </a:prstGeom>
        </p:spPr>
      </p:pic>
      <p:sp>
        <p:nvSpPr>
          <p:cNvPr id="7" name="Text 4"/>
          <p:cNvSpPr txBox="1"/>
          <p:nvPr/>
        </p:nvSpPr>
        <p:spPr>
          <a:xfrm>
            <a:off x="1325880" y="2084832"/>
            <a:ext cx="1097280" cy="502920"/>
          </a:xfrm>
          <a:prstGeom prst="rect">
            <a:avLst/>
          </a:prstGeom>
          <a:noFill/>
          <a:ln/>
        </p:spPr>
        <p:txBody>
          <a:bodyPr wrap="square" lIns="0" tIns="0" rIns="0" bIns="0" rtlCol="0" anchor="ctr"/>
          <a:lstStyle/>
          <a:p>
            <a:pPr marL="0" indent="0">
              <a:buNone/>
            </a:pPr>
            <a:r>
              <a:rPr lang="en-US" sz="2400" b="1" dirty="0">
                <a:solidFill>
                  <a:schemeClr val="accent2"/>
                </a:solidFill>
              </a:rPr>
              <a:t>B1</a:t>
            </a:r>
            <a:endParaRPr lang="en-US" sz="2400" dirty="0"/>
          </a:p>
        </p:txBody>
      </p:sp>
      <p:sp>
        <p:nvSpPr>
          <p:cNvPr id="8" name="Text 5"/>
          <p:cNvSpPr txBox="1"/>
          <p:nvPr/>
        </p:nvSpPr>
        <p:spPr>
          <a:xfrm>
            <a:off x="713232" y="2697480"/>
            <a:ext cx="1783080" cy="365760"/>
          </a:xfrm>
          <a:prstGeom prst="rect">
            <a:avLst/>
          </a:prstGeom>
          <a:noFill/>
          <a:ln/>
        </p:spPr>
        <p:txBody>
          <a:bodyPr wrap="square" lIns="0" tIns="0" rIns="0" bIns="0" rtlCol="0" anchor="t"/>
          <a:lstStyle/>
          <a:p>
            <a:pPr marL="0" indent="0">
              <a:buNone/>
            </a:pPr>
            <a:r>
              <a:rPr lang="en-US" sz="1600" b="1" dirty="0">
                <a:solidFill>
                  <a:schemeClr val="tx1"/>
                </a:solidFill>
              </a:rPr>
              <a:t>Always listening</a:t>
            </a:r>
            <a:endParaRPr lang="en-US" sz="1600" dirty="0"/>
          </a:p>
        </p:txBody>
      </p:sp>
      <p:sp>
        <p:nvSpPr>
          <p:cNvPr id="9" name="Text 6"/>
          <p:cNvSpPr txBox="1"/>
          <p:nvPr/>
        </p:nvSpPr>
        <p:spPr>
          <a:xfrm>
            <a:off x="713232" y="3090672"/>
            <a:ext cx="1783080" cy="868680"/>
          </a:xfrm>
          <a:prstGeom prst="rect">
            <a:avLst/>
          </a:prstGeom>
          <a:noFill/>
          <a:ln/>
        </p:spPr>
        <p:txBody>
          <a:bodyPr wrap="square" lIns="0" tIns="0" rIns="0" bIns="0" rtlCol="0" anchor="t"/>
          <a:lstStyle/>
          <a:p>
            <a:pPr marL="0" indent="0">
              <a:buNone/>
            </a:pPr>
            <a:r>
              <a:rPr lang="en-US" sz="1300" dirty="0">
                <a:solidFill>
                  <a:schemeClr val="tx1"/>
                </a:solidFill>
              </a:rPr>
              <a:t>Listens for “Hey Meta” before the user gives any command</a:t>
            </a:r>
            <a:endParaRPr lang="en-US" sz="1300" dirty="0"/>
          </a:p>
        </p:txBody>
      </p:sp>
      <p:sp>
        <p:nvSpPr>
          <p:cNvPr id="10" name="Text 7"/>
          <p:cNvSpPr txBox="1"/>
          <p:nvPr/>
        </p:nvSpPr>
        <p:spPr>
          <a:xfrm>
            <a:off x="713232" y="4005072"/>
            <a:ext cx="1783080" cy="320040"/>
          </a:xfrm>
          <a:prstGeom prst="rect">
            <a:avLst/>
          </a:prstGeom>
          <a:noFill/>
          <a:ln/>
        </p:spPr>
        <p:txBody>
          <a:bodyPr wrap="square" lIns="0" tIns="0" rIns="0" bIns="0" rtlCol="0" anchor="t"/>
          <a:lstStyle/>
          <a:p>
            <a:pPr marL="0" indent="0">
              <a:buNone/>
            </a:pPr>
            <a:r>
              <a:rPr lang="en-US" sz="1100" i="1" dirty="0">
                <a:solidFill>
                  <a:schemeClr val="accent4"/>
                </a:solidFill>
              </a:rPr>
              <a:t>Voice privacy notice; help pages</a:t>
            </a:r>
            <a:endParaRPr lang="en-US" sz="1100" dirty="0"/>
          </a:p>
        </p:txBody>
      </p:sp>
      <p:sp>
        <p:nvSpPr>
          <p:cNvPr id="11" name="Arrow"/>
          <p:cNvSpPr/>
          <p:nvPr/>
        </p:nvSpPr>
        <p:spPr>
          <a:xfrm>
            <a:off x="2633472" y="3017520"/>
            <a:ext cx="146304" cy="219456"/>
          </a:xfrm>
          <a:prstGeom prst="rightArrow">
            <a:avLst/>
          </a:prstGeom>
          <a:solidFill>
            <a:schemeClr val="accent2"/>
          </a:solidFill>
          <a:ln/>
        </p:spPr>
        <p:txBody>
          <a:bodyPr/>
          <a:lstStyle/>
          <a:p>
            <a:endParaRPr lang="en-US"/>
          </a:p>
        </p:txBody>
      </p:sp>
      <p:sp>
        <p:nvSpPr>
          <p:cNvPr id="12" name="B2 card"/>
          <p:cNvSpPr/>
          <p:nvPr/>
        </p:nvSpPr>
        <p:spPr>
          <a:xfrm>
            <a:off x="2807208" y="1920240"/>
            <a:ext cx="2057400" cy="2514600"/>
          </a:xfrm>
          <a:prstGeom prst="roundRect">
            <a:avLst>
              <a:gd name="adj" fmla="val 3556"/>
            </a:avLst>
          </a:prstGeom>
          <a:solidFill>
            <a:schemeClr val="bg2"/>
          </a:solidFill>
          <a:ln/>
        </p:spPr>
        <p:txBody>
          <a:bodyPr/>
          <a:lstStyle/>
          <a:p>
            <a:endParaRPr lang="en-US"/>
          </a:p>
        </p:txBody>
      </p:sp>
      <p:sp>
        <p:nvSpPr>
          <p:cNvPr id="13" name="B2 circle"/>
          <p:cNvSpPr/>
          <p:nvPr/>
        </p:nvSpPr>
        <p:spPr>
          <a:xfrm>
            <a:off x="2971800" y="2084832"/>
            <a:ext cx="502920" cy="502920"/>
          </a:xfrm>
          <a:prstGeom prst="ellipse">
            <a:avLst/>
          </a:prstGeom>
          <a:solidFill>
            <a:schemeClr val="accent2"/>
          </a:solidFill>
          <a:ln/>
        </p:spPr>
        <p:txBody>
          <a:bodyPr/>
          <a:lstStyle/>
          <a:p>
            <a:endParaRPr lang="en-US"/>
          </a:p>
        </p:txBody>
      </p:sp>
      <p:pic>
        <p:nvPicPr>
          <p:cNvPr id="14" name="B2" descr="preencoded.png"/>
          <p:cNvPicPr>
            <a:picLocks noChangeAspect="1"/>
          </p:cNvPicPr>
          <p:nvPr/>
        </p:nvPicPr>
        <p:blipFill>
          <a:blip r:embed="rId4"/>
          <a:stretch>
            <a:fillRect/>
          </a:stretch>
        </p:blipFill>
        <p:spPr>
          <a:xfrm>
            <a:off x="3092501" y="2205533"/>
            <a:ext cx="261518" cy="261518"/>
          </a:xfrm>
          <a:prstGeom prst="rect">
            <a:avLst/>
          </a:prstGeom>
        </p:spPr>
      </p:pic>
      <p:sp>
        <p:nvSpPr>
          <p:cNvPr id="15" name="Text 11"/>
          <p:cNvSpPr txBox="1"/>
          <p:nvPr/>
        </p:nvSpPr>
        <p:spPr>
          <a:xfrm>
            <a:off x="3584448" y="2084832"/>
            <a:ext cx="1097280" cy="502920"/>
          </a:xfrm>
          <a:prstGeom prst="rect">
            <a:avLst/>
          </a:prstGeom>
          <a:noFill/>
          <a:ln/>
        </p:spPr>
        <p:txBody>
          <a:bodyPr wrap="square" lIns="0" tIns="0" rIns="0" bIns="0" rtlCol="0" anchor="ctr"/>
          <a:lstStyle/>
          <a:p>
            <a:pPr marL="0" indent="0">
              <a:buNone/>
            </a:pPr>
            <a:r>
              <a:rPr lang="en-US" sz="2400" b="1" dirty="0">
                <a:solidFill>
                  <a:schemeClr val="accent2"/>
                </a:solidFill>
              </a:rPr>
              <a:t>B2</a:t>
            </a:r>
            <a:endParaRPr lang="en-US" sz="2400" dirty="0"/>
          </a:p>
        </p:txBody>
      </p:sp>
      <p:sp>
        <p:nvSpPr>
          <p:cNvPr id="16" name="Text 12"/>
          <p:cNvSpPr txBox="1"/>
          <p:nvPr/>
        </p:nvSpPr>
        <p:spPr>
          <a:xfrm>
            <a:off x="2891028" y="2697480"/>
            <a:ext cx="1863852" cy="365760"/>
          </a:xfrm>
          <a:prstGeom prst="rect">
            <a:avLst/>
          </a:prstGeom>
          <a:noFill/>
          <a:ln/>
        </p:spPr>
        <p:txBody>
          <a:bodyPr wrap="square" lIns="0" tIns="0" rIns="0" bIns="0" rtlCol="0" anchor="t"/>
          <a:lstStyle/>
          <a:p>
            <a:pPr marL="0" indent="0">
              <a:buNone/>
            </a:pPr>
            <a:r>
              <a:rPr lang="en-US" sz="1600" b="1" dirty="0">
                <a:solidFill>
                  <a:schemeClr val="tx1"/>
                </a:solidFill>
              </a:rPr>
              <a:t>Store voice recordings</a:t>
            </a:r>
            <a:endParaRPr lang="en-US" sz="1600" dirty="0"/>
          </a:p>
        </p:txBody>
      </p:sp>
      <p:sp>
        <p:nvSpPr>
          <p:cNvPr id="17" name="Text 13"/>
          <p:cNvSpPr txBox="1"/>
          <p:nvPr/>
        </p:nvSpPr>
        <p:spPr>
          <a:xfrm>
            <a:off x="2918460" y="2976901"/>
            <a:ext cx="1920240" cy="868680"/>
          </a:xfrm>
          <a:prstGeom prst="rect">
            <a:avLst/>
          </a:prstGeom>
          <a:noFill/>
          <a:ln/>
        </p:spPr>
        <p:txBody>
          <a:bodyPr wrap="square" lIns="0" tIns="0" rIns="0" bIns="0" rtlCol="0" anchor="t"/>
          <a:lstStyle/>
          <a:p>
            <a:r>
              <a:rPr lang="en-US" sz="1300" dirty="0"/>
              <a:t>Stores voice recordings even when the interaction was unintentionally activated </a:t>
            </a:r>
            <a:r>
              <a:rPr lang="en-US" sz="1300" dirty="0">
                <a:solidFill>
                  <a:schemeClr val="tx1"/>
                </a:solidFill>
              </a:rPr>
              <a:t>up to 1 year (detected false wakes: 90 days)</a:t>
            </a:r>
            <a:endParaRPr lang="en-US" sz="1300" dirty="0"/>
          </a:p>
        </p:txBody>
      </p:sp>
      <p:sp>
        <p:nvSpPr>
          <p:cNvPr id="18" name="Text 14"/>
          <p:cNvSpPr txBox="1"/>
          <p:nvPr/>
        </p:nvSpPr>
        <p:spPr>
          <a:xfrm>
            <a:off x="2971800" y="4005072"/>
            <a:ext cx="1783080" cy="320040"/>
          </a:xfrm>
          <a:prstGeom prst="rect">
            <a:avLst/>
          </a:prstGeom>
          <a:noFill/>
          <a:ln/>
        </p:spPr>
        <p:txBody>
          <a:bodyPr wrap="square" lIns="0" tIns="0" rIns="0" bIns="0" rtlCol="0" anchor="t"/>
          <a:lstStyle/>
          <a:p>
            <a:pPr marL="0" indent="0">
              <a:buNone/>
            </a:pPr>
            <a:r>
              <a:rPr lang="en-US" sz="1100" i="1" dirty="0">
                <a:solidFill>
                  <a:schemeClr val="accent4"/>
                </a:solidFill>
              </a:rPr>
              <a:t>Voice privacy notice</a:t>
            </a:r>
            <a:endParaRPr lang="en-US" sz="1100" dirty="0"/>
          </a:p>
        </p:txBody>
      </p:sp>
      <p:sp>
        <p:nvSpPr>
          <p:cNvPr id="19" name="Arrow"/>
          <p:cNvSpPr/>
          <p:nvPr/>
        </p:nvSpPr>
        <p:spPr>
          <a:xfrm>
            <a:off x="4892040" y="3017520"/>
            <a:ext cx="146304" cy="219456"/>
          </a:xfrm>
          <a:prstGeom prst="rightArrow">
            <a:avLst/>
          </a:prstGeom>
          <a:solidFill>
            <a:schemeClr val="accent2"/>
          </a:solidFill>
          <a:ln/>
        </p:spPr>
        <p:txBody>
          <a:bodyPr/>
          <a:lstStyle/>
          <a:p>
            <a:endParaRPr lang="en-US"/>
          </a:p>
        </p:txBody>
      </p:sp>
      <p:sp>
        <p:nvSpPr>
          <p:cNvPr id="20" name="B3 card"/>
          <p:cNvSpPr/>
          <p:nvPr/>
        </p:nvSpPr>
        <p:spPr>
          <a:xfrm>
            <a:off x="5065776" y="1920240"/>
            <a:ext cx="2057400" cy="2514600"/>
          </a:xfrm>
          <a:prstGeom prst="roundRect">
            <a:avLst>
              <a:gd name="adj" fmla="val 3556"/>
            </a:avLst>
          </a:prstGeom>
          <a:solidFill>
            <a:schemeClr val="bg2"/>
          </a:solidFill>
          <a:ln/>
        </p:spPr>
        <p:txBody>
          <a:bodyPr/>
          <a:lstStyle/>
          <a:p>
            <a:endParaRPr lang="en-US"/>
          </a:p>
        </p:txBody>
      </p:sp>
      <p:sp>
        <p:nvSpPr>
          <p:cNvPr id="21" name="B3 circle"/>
          <p:cNvSpPr/>
          <p:nvPr/>
        </p:nvSpPr>
        <p:spPr>
          <a:xfrm>
            <a:off x="5230368" y="2084832"/>
            <a:ext cx="502920" cy="502920"/>
          </a:xfrm>
          <a:prstGeom prst="ellipse">
            <a:avLst/>
          </a:prstGeom>
          <a:solidFill>
            <a:schemeClr val="accent2"/>
          </a:solidFill>
          <a:ln/>
        </p:spPr>
        <p:txBody>
          <a:bodyPr/>
          <a:lstStyle/>
          <a:p>
            <a:endParaRPr lang="en-US"/>
          </a:p>
        </p:txBody>
      </p:sp>
      <p:pic>
        <p:nvPicPr>
          <p:cNvPr id="22" name="B3" descr="preencoded.png"/>
          <p:cNvPicPr>
            <a:picLocks noChangeAspect="1"/>
          </p:cNvPicPr>
          <p:nvPr/>
        </p:nvPicPr>
        <p:blipFill>
          <a:blip r:embed="rId5"/>
          <a:stretch>
            <a:fillRect/>
          </a:stretch>
        </p:blipFill>
        <p:spPr>
          <a:xfrm>
            <a:off x="5351069" y="2205533"/>
            <a:ext cx="261518" cy="261518"/>
          </a:xfrm>
          <a:prstGeom prst="rect">
            <a:avLst/>
          </a:prstGeom>
        </p:spPr>
      </p:pic>
      <p:sp>
        <p:nvSpPr>
          <p:cNvPr id="23" name="Text 18"/>
          <p:cNvSpPr txBox="1"/>
          <p:nvPr/>
        </p:nvSpPr>
        <p:spPr>
          <a:xfrm>
            <a:off x="5843016" y="2084832"/>
            <a:ext cx="1097280" cy="502920"/>
          </a:xfrm>
          <a:prstGeom prst="rect">
            <a:avLst/>
          </a:prstGeom>
          <a:noFill/>
          <a:ln/>
        </p:spPr>
        <p:txBody>
          <a:bodyPr wrap="square" lIns="0" tIns="0" rIns="0" bIns="0" rtlCol="0" anchor="ctr"/>
          <a:lstStyle/>
          <a:p>
            <a:pPr marL="0" indent="0">
              <a:buNone/>
            </a:pPr>
            <a:r>
              <a:rPr lang="en-US" sz="2400" b="1" dirty="0">
                <a:solidFill>
                  <a:schemeClr val="accent2"/>
                </a:solidFill>
              </a:rPr>
              <a:t>B3</a:t>
            </a:r>
            <a:endParaRPr lang="en-US" sz="2400" dirty="0"/>
          </a:p>
        </p:txBody>
      </p:sp>
      <p:sp>
        <p:nvSpPr>
          <p:cNvPr id="24" name="Text 19"/>
          <p:cNvSpPr txBox="1"/>
          <p:nvPr/>
        </p:nvSpPr>
        <p:spPr>
          <a:xfrm>
            <a:off x="5230368" y="2697480"/>
            <a:ext cx="1783080" cy="365760"/>
          </a:xfrm>
          <a:prstGeom prst="rect">
            <a:avLst/>
          </a:prstGeom>
          <a:noFill/>
          <a:ln/>
        </p:spPr>
        <p:txBody>
          <a:bodyPr wrap="square" lIns="0" tIns="0" rIns="0" bIns="0" rtlCol="0" anchor="t"/>
          <a:lstStyle/>
          <a:p>
            <a:pPr marL="0" indent="0">
              <a:buNone/>
            </a:pPr>
            <a:r>
              <a:rPr lang="en-US" sz="1600" b="1" dirty="0">
                <a:solidFill>
                  <a:schemeClr val="tx1"/>
                </a:solidFill>
              </a:rPr>
              <a:t>Human review</a:t>
            </a:r>
            <a:endParaRPr lang="en-US" sz="1600" dirty="0"/>
          </a:p>
        </p:txBody>
      </p:sp>
      <p:sp>
        <p:nvSpPr>
          <p:cNvPr id="25" name="Text 20"/>
          <p:cNvSpPr txBox="1"/>
          <p:nvPr/>
        </p:nvSpPr>
        <p:spPr>
          <a:xfrm>
            <a:off x="5230368" y="3090672"/>
            <a:ext cx="1783080" cy="868680"/>
          </a:xfrm>
          <a:prstGeom prst="rect">
            <a:avLst/>
          </a:prstGeom>
          <a:noFill/>
          <a:ln/>
        </p:spPr>
        <p:txBody>
          <a:bodyPr wrap="square" lIns="0" tIns="0" rIns="0" bIns="0" rtlCol="0" anchor="t"/>
          <a:lstStyle/>
          <a:p>
            <a:pPr marL="0" indent="0">
              <a:buNone/>
            </a:pPr>
            <a:r>
              <a:rPr lang="en-US" sz="1300" dirty="0">
                <a:solidFill>
                  <a:schemeClr val="tx1"/>
                </a:solidFill>
              </a:rPr>
              <a:t>Stored recordings and transcripts go to ML and trained human reviewers</a:t>
            </a:r>
            <a:endParaRPr lang="en-US" sz="1300" dirty="0"/>
          </a:p>
        </p:txBody>
      </p:sp>
      <p:sp>
        <p:nvSpPr>
          <p:cNvPr id="26" name="Text 21"/>
          <p:cNvSpPr txBox="1"/>
          <p:nvPr/>
        </p:nvSpPr>
        <p:spPr>
          <a:xfrm>
            <a:off x="5230368" y="4005072"/>
            <a:ext cx="1783080" cy="320040"/>
          </a:xfrm>
          <a:prstGeom prst="rect">
            <a:avLst/>
          </a:prstGeom>
          <a:noFill/>
          <a:ln/>
        </p:spPr>
        <p:txBody>
          <a:bodyPr wrap="square" lIns="0" tIns="0" rIns="0" bIns="0" rtlCol="0" anchor="t"/>
          <a:lstStyle/>
          <a:p>
            <a:pPr marL="0" indent="0">
              <a:buNone/>
            </a:pPr>
            <a:r>
              <a:rPr lang="en-US" sz="1100" i="1" dirty="0">
                <a:solidFill>
                  <a:schemeClr val="accent4"/>
                </a:solidFill>
              </a:rPr>
              <a:t>Voice privacy notice</a:t>
            </a:r>
            <a:endParaRPr lang="en-US" sz="1100" dirty="0"/>
          </a:p>
        </p:txBody>
      </p:sp>
      <p:sp>
        <p:nvSpPr>
          <p:cNvPr id="27" name="Arrow"/>
          <p:cNvSpPr/>
          <p:nvPr/>
        </p:nvSpPr>
        <p:spPr>
          <a:xfrm>
            <a:off x="7150608" y="3017520"/>
            <a:ext cx="146304" cy="219456"/>
          </a:xfrm>
          <a:prstGeom prst="rightArrow">
            <a:avLst/>
          </a:prstGeom>
          <a:solidFill>
            <a:schemeClr val="accent2"/>
          </a:solidFill>
          <a:ln/>
        </p:spPr>
        <p:txBody>
          <a:bodyPr/>
          <a:lstStyle/>
          <a:p>
            <a:endParaRPr lang="en-US"/>
          </a:p>
        </p:txBody>
      </p:sp>
      <p:sp>
        <p:nvSpPr>
          <p:cNvPr id="28" name="B4 card"/>
          <p:cNvSpPr/>
          <p:nvPr/>
        </p:nvSpPr>
        <p:spPr>
          <a:xfrm>
            <a:off x="7324344" y="1920240"/>
            <a:ext cx="2057400" cy="2514600"/>
          </a:xfrm>
          <a:prstGeom prst="roundRect">
            <a:avLst>
              <a:gd name="adj" fmla="val 3556"/>
            </a:avLst>
          </a:prstGeom>
          <a:solidFill>
            <a:schemeClr val="bg2"/>
          </a:solidFill>
          <a:ln/>
        </p:spPr>
        <p:txBody>
          <a:bodyPr/>
          <a:lstStyle/>
          <a:p>
            <a:endParaRPr lang="en-US"/>
          </a:p>
        </p:txBody>
      </p:sp>
      <p:sp>
        <p:nvSpPr>
          <p:cNvPr id="29" name="B4 circle"/>
          <p:cNvSpPr/>
          <p:nvPr/>
        </p:nvSpPr>
        <p:spPr>
          <a:xfrm>
            <a:off x="7488936" y="2084832"/>
            <a:ext cx="502920" cy="502920"/>
          </a:xfrm>
          <a:prstGeom prst="ellipse">
            <a:avLst/>
          </a:prstGeom>
          <a:solidFill>
            <a:schemeClr val="accent2"/>
          </a:solidFill>
          <a:ln/>
        </p:spPr>
        <p:txBody>
          <a:bodyPr/>
          <a:lstStyle/>
          <a:p>
            <a:endParaRPr lang="en-US"/>
          </a:p>
        </p:txBody>
      </p:sp>
      <p:pic>
        <p:nvPicPr>
          <p:cNvPr id="30" name="B4" descr="preencoded.png"/>
          <p:cNvPicPr>
            <a:picLocks noChangeAspect="1"/>
          </p:cNvPicPr>
          <p:nvPr/>
        </p:nvPicPr>
        <p:blipFill>
          <a:blip r:embed="rId6"/>
          <a:stretch>
            <a:fillRect/>
          </a:stretch>
        </p:blipFill>
        <p:spPr>
          <a:xfrm>
            <a:off x="7609637" y="2205533"/>
            <a:ext cx="261518" cy="261518"/>
          </a:xfrm>
          <a:prstGeom prst="rect">
            <a:avLst/>
          </a:prstGeom>
        </p:spPr>
      </p:pic>
      <p:sp>
        <p:nvSpPr>
          <p:cNvPr id="31" name="Text 25"/>
          <p:cNvSpPr txBox="1"/>
          <p:nvPr/>
        </p:nvSpPr>
        <p:spPr>
          <a:xfrm>
            <a:off x="8101584" y="2084832"/>
            <a:ext cx="1097280" cy="502920"/>
          </a:xfrm>
          <a:prstGeom prst="rect">
            <a:avLst/>
          </a:prstGeom>
          <a:noFill/>
          <a:ln/>
        </p:spPr>
        <p:txBody>
          <a:bodyPr wrap="square" lIns="0" tIns="0" rIns="0" bIns="0" rtlCol="0" anchor="ctr"/>
          <a:lstStyle/>
          <a:p>
            <a:pPr marL="0" indent="0">
              <a:buNone/>
            </a:pPr>
            <a:r>
              <a:rPr lang="en-US" sz="2400" b="1" dirty="0">
                <a:solidFill>
                  <a:schemeClr val="accent2"/>
                </a:solidFill>
              </a:rPr>
              <a:t>B4</a:t>
            </a:r>
            <a:endParaRPr lang="en-US" sz="2400" dirty="0"/>
          </a:p>
        </p:txBody>
      </p:sp>
      <p:sp>
        <p:nvSpPr>
          <p:cNvPr id="32" name="Text 26"/>
          <p:cNvSpPr txBox="1"/>
          <p:nvPr/>
        </p:nvSpPr>
        <p:spPr>
          <a:xfrm>
            <a:off x="7488936" y="2697480"/>
            <a:ext cx="1783080" cy="365760"/>
          </a:xfrm>
          <a:prstGeom prst="rect">
            <a:avLst/>
          </a:prstGeom>
          <a:noFill/>
          <a:ln/>
        </p:spPr>
        <p:txBody>
          <a:bodyPr wrap="square" lIns="0" tIns="0" rIns="0" bIns="0" rtlCol="0" anchor="t"/>
          <a:lstStyle/>
          <a:p>
            <a:pPr marL="0" indent="0">
              <a:buNone/>
            </a:pPr>
            <a:r>
              <a:rPr lang="en-US" sz="1600" b="1" dirty="0">
                <a:solidFill>
                  <a:schemeClr val="tx1"/>
                </a:solidFill>
              </a:rPr>
              <a:t>Live AI streams</a:t>
            </a:r>
            <a:endParaRPr lang="en-US" sz="1600" dirty="0"/>
          </a:p>
        </p:txBody>
      </p:sp>
      <p:sp>
        <p:nvSpPr>
          <p:cNvPr id="33" name="Text 27"/>
          <p:cNvSpPr txBox="1"/>
          <p:nvPr/>
        </p:nvSpPr>
        <p:spPr>
          <a:xfrm>
            <a:off x="7488936" y="3090672"/>
            <a:ext cx="1783080" cy="868680"/>
          </a:xfrm>
          <a:prstGeom prst="rect">
            <a:avLst/>
          </a:prstGeom>
          <a:noFill/>
          <a:ln/>
        </p:spPr>
        <p:txBody>
          <a:bodyPr wrap="square" lIns="0" tIns="0" rIns="0" bIns="0" rtlCol="0" anchor="t"/>
          <a:lstStyle/>
          <a:p>
            <a:pPr marL="0" indent="0">
              <a:buNone/>
            </a:pPr>
            <a:r>
              <a:rPr lang="en-US" sz="1300" dirty="0">
                <a:solidFill>
                  <a:schemeClr val="tx1"/>
                </a:solidFill>
              </a:rPr>
              <a:t>Camera and microphone stay on for the whole session</a:t>
            </a:r>
            <a:endParaRPr lang="en-US" sz="1300" dirty="0"/>
          </a:p>
        </p:txBody>
      </p:sp>
      <p:sp>
        <p:nvSpPr>
          <p:cNvPr id="34" name="Text 28"/>
          <p:cNvSpPr txBox="1"/>
          <p:nvPr/>
        </p:nvSpPr>
        <p:spPr>
          <a:xfrm>
            <a:off x="7488936" y="4005072"/>
            <a:ext cx="1783080" cy="320040"/>
          </a:xfrm>
          <a:prstGeom prst="rect">
            <a:avLst/>
          </a:prstGeom>
          <a:noFill/>
          <a:ln/>
        </p:spPr>
        <p:txBody>
          <a:bodyPr wrap="square" lIns="0" tIns="0" rIns="0" bIns="0" rtlCol="0" anchor="t"/>
          <a:lstStyle/>
          <a:p>
            <a:pPr marL="0" indent="0">
              <a:buNone/>
            </a:pPr>
            <a:r>
              <a:rPr lang="en-US" sz="1100" i="1" dirty="0">
                <a:solidFill>
                  <a:schemeClr val="accent4"/>
                </a:solidFill>
              </a:rPr>
              <a:t>Live AI documentation</a:t>
            </a:r>
            <a:endParaRPr lang="en-US" sz="1100" dirty="0"/>
          </a:p>
        </p:txBody>
      </p:sp>
      <p:sp>
        <p:nvSpPr>
          <p:cNvPr id="35" name="Arrow"/>
          <p:cNvSpPr/>
          <p:nvPr/>
        </p:nvSpPr>
        <p:spPr>
          <a:xfrm>
            <a:off x="9409176" y="3017520"/>
            <a:ext cx="146304" cy="219456"/>
          </a:xfrm>
          <a:prstGeom prst="rightArrow">
            <a:avLst/>
          </a:prstGeom>
          <a:solidFill>
            <a:schemeClr val="accent2"/>
          </a:solidFill>
          <a:ln/>
        </p:spPr>
        <p:txBody>
          <a:bodyPr/>
          <a:lstStyle/>
          <a:p>
            <a:endParaRPr lang="en-US"/>
          </a:p>
        </p:txBody>
      </p:sp>
      <p:sp>
        <p:nvSpPr>
          <p:cNvPr id="36" name="B5 card"/>
          <p:cNvSpPr/>
          <p:nvPr/>
        </p:nvSpPr>
        <p:spPr>
          <a:xfrm>
            <a:off x="9582912" y="1920240"/>
            <a:ext cx="2057400" cy="2514600"/>
          </a:xfrm>
          <a:prstGeom prst="roundRect">
            <a:avLst>
              <a:gd name="adj" fmla="val 3556"/>
            </a:avLst>
          </a:prstGeom>
          <a:solidFill>
            <a:schemeClr val="bg2"/>
          </a:solidFill>
          <a:ln/>
        </p:spPr>
        <p:txBody>
          <a:bodyPr/>
          <a:lstStyle/>
          <a:p>
            <a:endParaRPr lang="en-US"/>
          </a:p>
        </p:txBody>
      </p:sp>
      <p:sp>
        <p:nvSpPr>
          <p:cNvPr id="37" name="B5 circle"/>
          <p:cNvSpPr/>
          <p:nvPr/>
        </p:nvSpPr>
        <p:spPr>
          <a:xfrm>
            <a:off x="9747504" y="2084832"/>
            <a:ext cx="502920" cy="502920"/>
          </a:xfrm>
          <a:prstGeom prst="ellipse">
            <a:avLst/>
          </a:prstGeom>
          <a:solidFill>
            <a:schemeClr val="accent2"/>
          </a:solidFill>
          <a:ln/>
        </p:spPr>
        <p:txBody>
          <a:bodyPr/>
          <a:lstStyle/>
          <a:p>
            <a:endParaRPr lang="en-US"/>
          </a:p>
        </p:txBody>
      </p:sp>
      <p:pic>
        <p:nvPicPr>
          <p:cNvPr id="38" name="B5" descr="preencoded.png"/>
          <p:cNvPicPr>
            <a:picLocks noChangeAspect="1"/>
          </p:cNvPicPr>
          <p:nvPr/>
        </p:nvPicPr>
        <p:blipFill>
          <a:blip r:embed="rId7"/>
          <a:stretch>
            <a:fillRect/>
          </a:stretch>
        </p:blipFill>
        <p:spPr>
          <a:xfrm>
            <a:off x="9868205" y="2205533"/>
            <a:ext cx="261518" cy="261518"/>
          </a:xfrm>
          <a:prstGeom prst="rect">
            <a:avLst/>
          </a:prstGeom>
        </p:spPr>
      </p:pic>
      <p:sp>
        <p:nvSpPr>
          <p:cNvPr id="39" name="Text 32"/>
          <p:cNvSpPr txBox="1"/>
          <p:nvPr/>
        </p:nvSpPr>
        <p:spPr>
          <a:xfrm>
            <a:off x="10360152" y="2084832"/>
            <a:ext cx="1097280" cy="502920"/>
          </a:xfrm>
          <a:prstGeom prst="rect">
            <a:avLst/>
          </a:prstGeom>
          <a:noFill/>
          <a:ln/>
        </p:spPr>
        <p:txBody>
          <a:bodyPr wrap="square" lIns="0" tIns="0" rIns="0" bIns="0" rtlCol="0" anchor="ctr"/>
          <a:lstStyle/>
          <a:p>
            <a:pPr marL="0" indent="0">
              <a:buNone/>
            </a:pPr>
            <a:r>
              <a:rPr lang="en-US" sz="2400" b="1" dirty="0">
                <a:solidFill>
                  <a:schemeClr val="accent2"/>
                </a:solidFill>
              </a:rPr>
              <a:t>B5</a:t>
            </a:r>
            <a:endParaRPr lang="en-US" sz="2400" dirty="0"/>
          </a:p>
        </p:txBody>
      </p:sp>
      <p:sp>
        <p:nvSpPr>
          <p:cNvPr id="40" name="Text 33"/>
          <p:cNvSpPr txBox="1"/>
          <p:nvPr/>
        </p:nvSpPr>
        <p:spPr>
          <a:xfrm>
            <a:off x="9747504" y="2697480"/>
            <a:ext cx="1783080" cy="365760"/>
          </a:xfrm>
          <a:prstGeom prst="rect">
            <a:avLst/>
          </a:prstGeom>
          <a:noFill/>
          <a:ln/>
        </p:spPr>
        <p:txBody>
          <a:bodyPr wrap="square" lIns="0" tIns="0" rIns="0" bIns="0" rtlCol="0" anchor="t"/>
          <a:lstStyle/>
          <a:p>
            <a:pPr marL="0" indent="0">
              <a:buNone/>
            </a:pPr>
            <a:r>
              <a:rPr lang="en-US" sz="1600" b="1" dirty="0">
                <a:solidFill>
                  <a:schemeClr val="tx1"/>
                </a:solidFill>
              </a:rPr>
              <a:t>Autocapture decides</a:t>
            </a:r>
            <a:endParaRPr lang="en-US" sz="1600" dirty="0"/>
          </a:p>
        </p:txBody>
      </p:sp>
      <p:sp>
        <p:nvSpPr>
          <p:cNvPr id="41" name="Text 34"/>
          <p:cNvSpPr txBox="1"/>
          <p:nvPr/>
        </p:nvSpPr>
        <p:spPr>
          <a:xfrm>
            <a:off x="9747504" y="2994660"/>
            <a:ext cx="1987296" cy="868680"/>
          </a:xfrm>
          <a:prstGeom prst="rect">
            <a:avLst/>
          </a:prstGeom>
          <a:noFill/>
          <a:ln/>
        </p:spPr>
        <p:txBody>
          <a:bodyPr wrap="square" lIns="0" tIns="0" rIns="0" bIns="0" rtlCol="0" anchor="t"/>
          <a:lstStyle/>
          <a:p>
            <a:r>
              <a:rPr lang="en-US" sz="1300" dirty="0"/>
              <a:t>Continuous low-resolution series of images, records short video clips, and requires cloud media processing to be enabled.</a:t>
            </a:r>
          </a:p>
        </p:txBody>
      </p:sp>
      <p:sp>
        <p:nvSpPr>
          <p:cNvPr id="42" name="Text 35"/>
          <p:cNvSpPr txBox="1"/>
          <p:nvPr/>
        </p:nvSpPr>
        <p:spPr>
          <a:xfrm>
            <a:off x="9747504" y="4005072"/>
            <a:ext cx="1783080" cy="320040"/>
          </a:xfrm>
          <a:prstGeom prst="rect">
            <a:avLst/>
          </a:prstGeom>
          <a:noFill/>
          <a:ln/>
        </p:spPr>
        <p:txBody>
          <a:bodyPr wrap="square" lIns="0" tIns="0" rIns="0" bIns="0" rtlCol="0" anchor="t"/>
          <a:lstStyle/>
          <a:p>
            <a:pPr marL="0" indent="0">
              <a:buNone/>
            </a:pPr>
            <a:r>
              <a:rPr lang="en-US" sz="1100" i="1" dirty="0">
                <a:solidFill>
                  <a:schemeClr val="accent4"/>
                </a:solidFill>
              </a:rPr>
              <a:t>Autocapture documentation</a:t>
            </a:r>
            <a:endParaRPr lang="en-US" sz="1100" dirty="0"/>
          </a:p>
        </p:txBody>
      </p:sp>
      <p:sp>
        <p:nvSpPr>
          <p:cNvPr id="43" name="Chain insight"/>
          <p:cNvSpPr/>
          <p:nvPr/>
        </p:nvSpPr>
        <p:spPr>
          <a:xfrm>
            <a:off x="548640" y="4617720"/>
            <a:ext cx="11091672" cy="777240"/>
          </a:xfrm>
          <a:prstGeom prst="roundRect">
            <a:avLst>
              <a:gd name="adj" fmla="val 9412"/>
            </a:avLst>
          </a:prstGeom>
          <a:solidFill>
            <a:schemeClr val="accent1">
              <a:alpha val="10000"/>
            </a:schemeClr>
          </a:solidFill>
          <a:ln/>
        </p:spPr>
        <p:txBody>
          <a:bodyPr/>
          <a:lstStyle/>
          <a:p>
            <a:endParaRPr lang="en-US"/>
          </a:p>
        </p:txBody>
      </p:sp>
      <p:sp>
        <p:nvSpPr>
          <p:cNvPr id="44" name="Text 37"/>
          <p:cNvSpPr txBox="1"/>
          <p:nvPr/>
        </p:nvSpPr>
        <p:spPr>
          <a:xfrm>
            <a:off x="777240" y="4617720"/>
            <a:ext cx="10698480" cy="777240"/>
          </a:xfrm>
          <a:prstGeom prst="rect">
            <a:avLst/>
          </a:prstGeom>
          <a:noFill/>
          <a:ln/>
        </p:spPr>
        <p:txBody>
          <a:bodyPr wrap="square" lIns="0" tIns="0" rIns="0" bIns="0" rtlCol="0" anchor="ctr"/>
          <a:lstStyle/>
          <a:p>
            <a:pPr marL="0" indent="0">
              <a:buNone/>
            </a:pPr>
            <a:r>
              <a:rPr lang="en-US" sz="1500" dirty="0">
                <a:solidFill>
                  <a:schemeClr val="tx1"/>
                </a:solidFill>
              </a:rPr>
              <a:t> Simply wearing the glasses in a room can move everyone’s conversations and faces toward cloud storage and human review.</a:t>
            </a:r>
            <a:endParaRPr lang="en-US" sz="1500" dirty="0"/>
          </a:p>
        </p:txBody>
      </p:sp>
      <p:sp>
        <p:nvSpPr>
          <p:cNvPr id="45" name="Text 38"/>
          <p:cNvSpPr txBox="1"/>
          <p:nvPr/>
        </p:nvSpPr>
        <p:spPr>
          <a:xfrm>
            <a:off x="548640" y="5715000"/>
            <a:ext cx="11091672" cy="320040"/>
          </a:xfrm>
          <a:prstGeom prst="rect">
            <a:avLst/>
          </a:prstGeom>
          <a:noFill/>
          <a:ln/>
        </p:spPr>
        <p:txBody>
          <a:bodyPr wrap="square" lIns="0" tIns="0" rIns="0" bIns="0" rtlCol="0" anchor="t"/>
          <a:lstStyle/>
          <a:p>
            <a:pPr marL="0" indent="0">
              <a:buNone/>
            </a:pPr>
            <a:r>
              <a:rPr lang="en-US" sz="1400" b="1" dirty="0">
                <a:solidFill>
                  <a:schemeClr val="accent2"/>
                </a:solidFill>
              </a:rPr>
              <a:t>Next (Step 2): follow data</a:t>
            </a:r>
            <a:endParaRPr lang="en-US" sz="1400" dirty="0"/>
          </a:p>
        </p:txBody>
      </p:sp>
      <p:sp>
        <p:nvSpPr>
          <p:cNvPr id="47"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Step 2: Where the data goes:</a:t>
            </a:r>
            <a:endParaRPr lang="en-US" sz="3200" dirty="0"/>
          </a:p>
        </p:txBody>
      </p:sp>
      <p:sp>
        <p:nvSpPr>
          <p:cNvPr id="3" name="Text 1"/>
          <p:cNvSpPr txBox="1"/>
          <p:nvPr/>
        </p:nvSpPr>
        <p:spPr>
          <a:xfrm>
            <a:off x="548640" y="1188720"/>
            <a:ext cx="11091672" cy="548640"/>
          </a:xfrm>
          <a:prstGeom prst="rect">
            <a:avLst/>
          </a:prstGeom>
          <a:noFill/>
          <a:ln/>
        </p:spPr>
        <p:txBody>
          <a:bodyPr wrap="square" lIns="0" tIns="0" rIns="0" bIns="0" rtlCol="0" anchor="t"/>
          <a:lstStyle/>
          <a:p>
            <a:pPr marL="0" indent="0">
              <a:buNone/>
            </a:pPr>
            <a:r>
              <a:rPr lang="en-US" sz="1600" dirty="0">
                <a:solidFill>
                  <a:schemeClr val="tx2"/>
                </a:solidFill>
              </a:rPr>
              <a:t>To see how these behaviors create risk, we traced where captured data goes. A data channel is a point where data is captured from the world or moved between glasses, phone and cloud.</a:t>
            </a:r>
            <a:endParaRPr lang="en-US" sz="1600" dirty="0"/>
          </a:p>
        </p:txBody>
      </p:sp>
      <p:sp>
        <p:nvSpPr>
          <p:cNvPr id="4" name="Text 2"/>
          <p:cNvSpPr txBox="1"/>
          <p:nvPr/>
        </p:nvSpPr>
        <p:spPr>
          <a:xfrm>
            <a:off x="548640" y="1828800"/>
            <a:ext cx="5394960" cy="292608"/>
          </a:xfrm>
          <a:prstGeom prst="rect">
            <a:avLst/>
          </a:prstGeom>
          <a:noFill/>
          <a:ln/>
        </p:spPr>
        <p:txBody>
          <a:bodyPr wrap="square" lIns="0" tIns="0" rIns="0" bIns="0" rtlCol="0" anchor="t"/>
          <a:lstStyle/>
          <a:p>
            <a:pPr marL="0" indent="0">
              <a:buNone/>
            </a:pPr>
            <a:r>
              <a:rPr lang="en-US" sz="1300" b="1" kern="0" spc="100" dirty="0">
                <a:solidFill>
                  <a:schemeClr val="accent2"/>
                </a:solidFill>
              </a:rPr>
              <a:t>ACQUISITION — how data enters the glasses</a:t>
            </a:r>
            <a:endParaRPr lang="en-US" sz="1300" dirty="0"/>
          </a:p>
        </p:txBody>
      </p:sp>
      <p:sp>
        <p:nvSpPr>
          <p:cNvPr id="5" name="Text 3"/>
          <p:cNvSpPr txBox="1"/>
          <p:nvPr/>
        </p:nvSpPr>
        <p:spPr>
          <a:xfrm>
            <a:off x="6245352" y="1828800"/>
            <a:ext cx="5394960" cy="292608"/>
          </a:xfrm>
          <a:prstGeom prst="rect">
            <a:avLst/>
          </a:prstGeom>
          <a:noFill/>
          <a:ln/>
        </p:spPr>
        <p:txBody>
          <a:bodyPr wrap="square" lIns="0" tIns="0" rIns="0" bIns="0" rtlCol="0" anchor="t"/>
          <a:lstStyle/>
          <a:p>
            <a:pPr marL="0" indent="0">
              <a:buNone/>
            </a:pPr>
            <a:r>
              <a:rPr lang="en-US" sz="1300" b="1" kern="0" spc="100" dirty="0">
                <a:solidFill>
                  <a:schemeClr val="accent1"/>
                </a:solidFill>
              </a:rPr>
              <a:t>MOVEMENT — where acquired data goes</a:t>
            </a:r>
            <a:endParaRPr lang="en-US" sz="1300" dirty="0"/>
          </a:p>
        </p:txBody>
      </p:sp>
      <p:sp>
        <p:nvSpPr>
          <p:cNvPr id="6" name="C1 card"/>
          <p:cNvSpPr/>
          <p:nvPr/>
        </p:nvSpPr>
        <p:spPr>
          <a:xfrm>
            <a:off x="548640" y="2194560"/>
            <a:ext cx="1691640" cy="2331720"/>
          </a:xfrm>
          <a:prstGeom prst="roundRect">
            <a:avLst>
              <a:gd name="adj" fmla="val 4324"/>
            </a:avLst>
          </a:prstGeom>
          <a:solidFill>
            <a:schemeClr val="bg2"/>
          </a:solidFill>
          <a:ln/>
        </p:spPr>
        <p:txBody>
          <a:bodyPr/>
          <a:lstStyle/>
          <a:p>
            <a:endParaRPr lang="en-US"/>
          </a:p>
        </p:txBody>
      </p:sp>
      <p:sp>
        <p:nvSpPr>
          <p:cNvPr id="7" name="C1 circle"/>
          <p:cNvSpPr/>
          <p:nvPr/>
        </p:nvSpPr>
        <p:spPr>
          <a:xfrm>
            <a:off x="685800" y="2331720"/>
            <a:ext cx="475488" cy="475488"/>
          </a:xfrm>
          <a:prstGeom prst="ellipse">
            <a:avLst/>
          </a:prstGeom>
          <a:solidFill>
            <a:schemeClr val="accent2"/>
          </a:solidFill>
          <a:ln/>
        </p:spPr>
        <p:txBody>
          <a:bodyPr/>
          <a:lstStyle/>
          <a:p>
            <a:endParaRPr lang="en-US"/>
          </a:p>
        </p:txBody>
      </p:sp>
      <p:pic>
        <p:nvPicPr>
          <p:cNvPr id="8" name="C1" descr="preencoded.png"/>
          <p:cNvPicPr>
            <a:picLocks noChangeAspect="1"/>
          </p:cNvPicPr>
          <p:nvPr/>
        </p:nvPicPr>
        <p:blipFill>
          <a:blip r:embed="rId3"/>
          <a:stretch>
            <a:fillRect/>
          </a:stretch>
        </p:blipFill>
        <p:spPr>
          <a:xfrm>
            <a:off x="799917" y="2445837"/>
            <a:ext cx="247254" cy="247254"/>
          </a:xfrm>
          <a:prstGeom prst="rect">
            <a:avLst/>
          </a:prstGeom>
        </p:spPr>
      </p:pic>
      <p:sp>
        <p:nvSpPr>
          <p:cNvPr id="9" name="Text 6"/>
          <p:cNvSpPr txBox="1"/>
          <p:nvPr/>
        </p:nvSpPr>
        <p:spPr>
          <a:xfrm>
            <a:off x="1261872" y="2331720"/>
            <a:ext cx="822960" cy="475488"/>
          </a:xfrm>
          <a:prstGeom prst="rect">
            <a:avLst/>
          </a:prstGeom>
          <a:noFill/>
          <a:ln/>
        </p:spPr>
        <p:txBody>
          <a:bodyPr wrap="square" lIns="0" tIns="0" rIns="0" bIns="0" rtlCol="0" anchor="ctr"/>
          <a:lstStyle/>
          <a:p>
            <a:pPr marL="0" indent="0">
              <a:buNone/>
            </a:pPr>
            <a:r>
              <a:rPr lang="en-US" sz="2200" b="1" dirty="0">
                <a:solidFill>
                  <a:schemeClr val="accent2"/>
                </a:solidFill>
              </a:rPr>
              <a:t>C1</a:t>
            </a:r>
            <a:endParaRPr lang="en-US" sz="2200" dirty="0"/>
          </a:p>
        </p:txBody>
      </p:sp>
      <p:sp>
        <p:nvSpPr>
          <p:cNvPr id="10" name="Text 7"/>
          <p:cNvSpPr txBox="1"/>
          <p:nvPr/>
        </p:nvSpPr>
        <p:spPr>
          <a:xfrm>
            <a:off x="685800" y="2880360"/>
            <a:ext cx="1463040" cy="502920"/>
          </a:xfrm>
          <a:prstGeom prst="rect">
            <a:avLst/>
          </a:prstGeom>
          <a:noFill/>
          <a:ln/>
        </p:spPr>
        <p:txBody>
          <a:bodyPr wrap="square" lIns="0" tIns="0" rIns="0" bIns="0" rtlCol="0" anchor="t"/>
          <a:lstStyle/>
          <a:p>
            <a:pPr marL="0" indent="0">
              <a:buNone/>
            </a:pPr>
            <a:r>
              <a:rPr lang="en-US" sz="1500" b="1" dirty="0">
                <a:solidFill>
                  <a:schemeClr val="tx1"/>
                </a:solidFill>
              </a:rPr>
              <a:t>Ambient sensing</a:t>
            </a:r>
            <a:endParaRPr lang="en-US" sz="1500" dirty="0"/>
          </a:p>
        </p:txBody>
      </p:sp>
      <p:sp>
        <p:nvSpPr>
          <p:cNvPr id="11" name="Text 8"/>
          <p:cNvSpPr txBox="1"/>
          <p:nvPr/>
        </p:nvSpPr>
        <p:spPr>
          <a:xfrm>
            <a:off x="685800" y="3383280"/>
            <a:ext cx="1463040" cy="731520"/>
          </a:xfrm>
          <a:prstGeom prst="rect">
            <a:avLst/>
          </a:prstGeom>
          <a:noFill/>
          <a:ln/>
        </p:spPr>
        <p:txBody>
          <a:bodyPr wrap="square" lIns="0" tIns="0" rIns="0" bIns="0" rtlCol="0" anchor="t"/>
          <a:lstStyle/>
          <a:p>
            <a:pPr marL="0" indent="0">
              <a:buNone/>
            </a:pPr>
            <a:r>
              <a:rPr lang="en-US" sz="1200" dirty="0">
                <a:solidFill>
                  <a:schemeClr val="tx2"/>
                </a:solidFill>
              </a:rPr>
              <a:t>Audio while listening for “Hey Meta,” incl. accidental activations</a:t>
            </a:r>
            <a:endParaRPr lang="en-US" sz="1200" dirty="0"/>
          </a:p>
        </p:txBody>
      </p:sp>
      <p:sp>
        <p:nvSpPr>
          <p:cNvPr id="12" name="C1 source tag"/>
          <p:cNvSpPr/>
          <p:nvPr/>
        </p:nvSpPr>
        <p:spPr>
          <a:xfrm>
            <a:off x="685800" y="4114800"/>
            <a:ext cx="1417320" cy="292608"/>
          </a:xfrm>
          <a:prstGeom prst="roundRect">
            <a:avLst>
              <a:gd name="adj" fmla="val 18750"/>
            </a:avLst>
          </a:prstGeom>
          <a:solidFill>
            <a:schemeClr val="accent2">
              <a:alpha val="18000"/>
            </a:schemeClr>
          </a:solidFill>
          <a:ln/>
        </p:spPr>
        <p:txBody>
          <a:bodyPr/>
          <a:lstStyle/>
          <a:p>
            <a:endParaRPr lang="en-US"/>
          </a:p>
        </p:txBody>
      </p:sp>
      <p:sp>
        <p:nvSpPr>
          <p:cNvPr id="13" name="Text 10"/>
          <p:cNvSpPr txBox="1"/>
          <p:nvPr/>
        </p:nvSpPr>
        <p:spPr>
          <a:xfrm>
            <a:off x="685800" y="4114800"/>
            <a:ext cx="1417320" cy="292608"/>
          </a:xfrm>
          <a:prstGeom prst="rect">
            <a:avLst/>
          </a:prstGeom>
          <a:noFill/>
          <a:ln/>
        </p:spPr>
        <p:txBody>
          <a:bodyPr wrap="square" lIns="0" tIns="0" rIns="0" bIns="0" rtlCol="0" anchor="ctr"/>
          <a:lstStyle/>
          <a:p>
            <a:pPr marL="0" indent="0" algn="ctr">
              <a:buNone/>
            </a:pPr>
            <a:r>
              <a:rPr lang="en-US" sz="1200" b="1" dirty="0">
                <a:solidFill>
                  <a:schemeClr val="accent2"/>
                </a:solidFill>
              </a:rPr>
              <a:t>from B1, B2</a:t>
            </a:r>
            <a:endParaRPr lang="en-US" sz="1200" dirty="0"/>
          </a:p>
        </p:txBody>
      </p:sp>
      <p:sp>
        <p:nvSpPr>
          <p:cNvPr id="14" name="Arrow"/>
          <p:cNvSpPr/>
          <p:nvPr/>
        </p:nvSpPr>
        <p:spPr>
          <a:xfrm>
            <a:off x="2267712" y="3108960"/>
            <a:ext cx="137160" cy="201168"/>
          </a:xfrm>
          <a:prstGeom prst="rightArrow">
            <a:avLst/>
          </a:prstGeom>
          <a:solidFill>
            <a:schemeClr val="accent6"/>
          </a:solidFill>
          <a:ln/>
        </p:spPr>
        <p:txBody>
          <a:bodyPr/>
          <a:lstStyle/>
          <a:p>
            <a:endParaRPr lang="en-US"/>
          </a:p>
        </p:txBody>
      </p:sp>
      <p:sp>
        <p:nvSpPr>
          <p:cNvPr id="15" name="C2 card"/>
          <p:cNvSpPr/>
          <p:nvPr/>
        </p:nvSpPr>
        <p:spPr>
          <a:xfrm>
            <a:off x="2428646" y="2194560"/>
            <a:ext cx="1691640" cy="2331720"/>
          </a:xfrm>
          <a:prstGeom prst="roundRect">
            <a:avLst>
              <a:gd name="adj" fmla="val 4324"/>
            </a:avLst>
          </a:prstGeom>
          <a:solidFill>
            <a:schemeClr val="bg2"/>
          </a:solidFill>
          <a:ln/>
        </p:spPr>
        <p:txBody>
          <a:bodyPr/>
          <a:lstStyle/>
          <a:p>
            <a:endParaRPr lang="en-US"/>
          </a:p>
        </p:txBody>
      </p:sp>
      <p:sp>
        <p:nvSpPr>
          <p:cNvPr id="16" name="C2 circle"/>
          <p:cNvSpPr/>
          <p:nvPr/>
        </p:nvSpPr>
        <p:spPr>
          <a:xfrm>
            <a:off x="2565806" y="2331720"/>
            <a:ext cx="475488" cy="475488"/>
          </a:xfrm>
          <a:prstGeom prst="ellipse">
            <a:avLst/>
          </a:prstGeom>
          <a:solidFill>
            <a:schemeClr val="accent2"/>
          </a:solidFill>
          <a:ln/>
        </p:spPr>
        <p:txBody>
          <a:bodyPr/>
          <a:lstStyle/>
          <a:p>
            <a:endParaRPr lang="en-US"/>
          </a:p>
        </p:txBody>
      </p:sp>
      <p:pic>
        <p:nvPicPr>
          <p:cNvPr id="17" name="C2" descr="preencoded.png"/>
          <p:cNvPicPr>
            <a:picLocks noChangeAspect="1"/>
          </p:cNvPicPr>
          <p:nvPr/>
        </p:nvPicPr>
        <p:blipFill>
          <a:blip r:embed="rId4"/>
          <a:stretch>
            <a:fillRect/>
          </a:stretch>
        </p:blipFill>
        <p:spPr>
          <a:xfrm>
            <a:off x="2679924" y="2445837"/>
            <a:ext cx="247254" cy="247254"/>
          </a:xfrm>
          <a:prstGeom prst="rect">
            <a:avLst/>
          </a:prstGeom>
        </p:spPr>
      </p:pic>
      <p:sp>
        <p:nvSpPr>
          <p:cNvPr id="18" name="Text 14"/>
          <p:cNvSpPr txBox="1"/>
          <p:nvPr/>
        </p:nvSpPr>
        <p:spPr>
          <a:xfrm>
            <a:off x="3141878" y="2331720"/>
            <a:ext cx="822960" cy="475488"/>
          </a:xfrm>
          <a:prstGeom prst="rect">
            <a:avLst/>
          </a:prstGeom>
          <a:noFill/>
          <a:ln/>
        </p:spPr>
        <p:txBody>
          <a:bodyPr wrap="square" lIns="0" tIns="0" rIns="0" bIns="0" rtlCol="0" anchor="ctr"/>
          <a:lstStyle/>
          <a:p>
            <a:pPr marL="0" indent="0">
              <a:buNone/>
            </a:pPr>
            <a:r>
              <a:rPr lang="en-US" sz="2200" b="1" dirty="0">
                <a:solidFill>
                  <a:schemeClr val="accent2"/>
                </a:solidFill>
              </a:rPr>
              <a:t>C2</a:t>
            </a:r>
            <a:endParaRPr lang="en-US" sz="2200" dirty="0"/>
          </a:p>
        </p:txBody>
      </p:sp>
      <p:sp>
        <p:nvSpPr>
          <p:cNvPr id="19" name="Text 15"/>
          <p:cNvSpPr txBox="1"/>
          <p:nvPr/>
        </p:nvSpPr>
        <p:spPr>
          <a:xfrm>
            <a:off x="2565806" y="2880360"/>
            <a:ext cx="1463040" cy="502920"/>
          </a:xfrm>
          <a:prstGeom prst="rect">
            <a:avLst/>
          </a:prstGeom>
          <a:noFill/>
          <a:ln/>
        </p:spPr>
        <p:txBody>
          <a:bodyPr wrap="square" lIns="0" tIns="0" rIns="0" bIns="0" rtlCol="0" anchor="t"/>
          <a:lstStyle/>
          <a:p>
            <a:pPr marL="0" indent="0">
              <a:buNone/>
            </a:pPr>
            <a:r>
              <a:rPr lang="en-US" sz="1500" b="1" dirty="0">
                <a:solidFill>
                  <a:schemeClr val="tx1"/>
                </a:solidFill>
              </a:rPr>
              <a:t>Explicit capture</a:t>
            </a:r>
            <a:endParaRPr lang="en-US" sz="1500" dirty="0"/>
          </a:p>
        </p:txBody>
      </p:sp>
      <p:sp>
        <p:nvSpPr>
          <p:cNvPr id="20" name="Text 16"/>
          <p:cNvSpPr txBox="1"/>
          <p:nvPr/>
        </p:nvSpPr>
        <p:spPr>
          <a:xfrm>
            <a:off x="2565806" y="3383280"/>
            <a:ext cx="1463040" cy="731520"/>
          </a:xfrm>
          <a:prstGeom prst="rect">
            <a:avLst/>
          </a:prstGeom>
          <a:noFill/>
          <a:ln/>
        </p:spPr>
        <p:txBody>
          <a:bodyPr wrap="square" lIns="0" tIns="0" rIns="0" bIns="0" rtlCol="0" anchor="t"/>
          <a:lstStyle/>
          <a:p>
            <a:pPr marL="0" indent="0">
              <a:buNone/>
            </a:pPr>
            <a:r>
              <a:rPr lang="en-US" sz="1200" dirty="0">
                <a:solidFill>
                  <a:schemeClr val="tx2"/>
                </a:solidFill>
              </a:rPr>
              <a:t>Photos and videos the user takes</a:t>
            </a:r>
            <a:endParaRPr lang="en-US" sz="1200" dirty="0"/>
          </a:p>
        </p:txBody>
      </p:sp>
      <p:sp>
        <p:nvSpPr>
          <p:cNvPr id="21" name="C2 source tag"/>
          <p:cNvSpPr/>
          <p:nvPr/>
        </p:nvSpPr>
        <p:spPr>
          <a:xfrm>
            <a:off x="2565806" y="4114800"/>
            <a:ext cx="1417320" cy="292608"/>
          </a:xfrm>
          <a:prstGeom prst="roundRect">
            <a:avLst>
              <a:gd name="adj" fmla="val 18750"/>
            </a:avLst>
          </a:prstGeom>
          <a:solidFill>
            <a:schemeClr val="accent2">
              <a:alpha val="18000"/>
            </a:schemeClr>
          </a:solidFill>
          <a:ln/>
        </p:spPr>
        <p:txBody>
          <a:bodyPr/>
          <a:lstStyle/>
          <a:p>
            <a:endParaRPr lang="en-US"/>
          </a:p>
        </p:txBody>
      </p:sp>
      <p:sp>
        <p:nvSpPr>
          <p:cNvPr id="22" name="Text 18"/>
          <p:cNvSpPr txBox="1"/>
          <p:nvPr/>
        </p:nvSpPr>
        <p:spPr>
          <a:xfrm>
            <a:off x="2565806" y="4114800"/>
            <a:ext cx="1417320" cy="292608"/>
          </a:xfrm>
          <a:prstGeom prst="rect">
            <a:avLst/>
          </a:prstGeom>
          <a:noFill/>
          <a:ln/>
        </p:spPr>
        <p:txBody>
          <a:bodyPr wrap="square" lIns="0" tIns="0" rIns="0" bIns="0" rtlCol="0" anchor="ctr"/>
          <a:lstStyle/>
          <a:p>
            <a:pPr marL="0" indent="0" algn="ctr">
              <a:buNone/>
            </a:pPr>
            <a:r>
              <a:rPr lang="en-US" sz="1200" b="1" dirty="0">
                <a:solidFill>
                  <a:schemeClr val="accent2"/>
                </a:solidFill>
              </a:rPr>
              <a:t>user action</a:t>
            </a:r>
            <a:endParaRPr lang="en-US" sz="1200" dirty="0"/>
          </a:p>
        </p:txBody>
      </p:sp>
      <p:sp>
        <p:nvSpPr>
          <p:cNvPr id="23" name="Arrow"/>
          <p:cNvSpPr/>
          <p:nvPr/>
        </p:nvSpPr>
        <p:spPr>
          <a:xfrm>
            <a:off x="4147718" y="3108960"/>
            <a:ext cx="137160" cy="201168"/>
          </a:xfrm>
          <a:prstGeom prst="rightArrow">
            <a:avLst/>
          </a:prstGeom>
          <a:solidFill>
            <a:schemeClr val="accent6"/>
          </a:solidFill>
          <a:ln/>
        </p:spPr>
        <p:txBody>
          <a:bodyPr/>
          <a:lstStyle/>
          <a:p>
            <a:endParaRPr lang="en-US"/>
          </a:p>
        </p:txBody>
      </p:sp>
      <p:sp>
        <p:nvSpPr>
          <p:cNvPr id="24" name="C3 card"/>
          <p:cNvSpPr/>
          <p:nvPr/>
        </p:nvSpPr>
        <p:spPr>
          <a:xfrm>
            <a:off x="4308653" y="2194560"/>
            <a:ext cx="1691640" cy="2331720"/>
          </a:xfrm>
          <a:prstGeom prst="roundRect">
            <a:avLst>
              <a:gd name="adj" fmla="val 4324"/>
            </a:avLst>
          </a:prstGeom>
          <a:solidFill>
            <a:schemeClr val="bg2"/>
          </a:solidFill>
          <a:ln/>
        </p:spPr>
        <p:txBody>
          <a:bodyPr/>
          <a:lstStyle/>
          <a:p>
            <a:endParaRPr lang="en-US"/>
          </a:p>
        </p:txBody>
      </p:sp>
      <p:sp>
        <p:nvSpPr>
          <p:cNvPr id="25" name="C3 circle"/>
          <p:cNvSpPr/>
          <p:nvPr/>
        </p:nvSpPr>
        <p:spPr>
          <a:xfrm>
            <a:off x="4445813" y="2331720"/>
            <a:ext cx="475488" cy="475488"/>
          </a:xfrm>
          <a:prstGeom prst="ellipse">
            <a:avLst/>
          </a:prstGeom>
          <a:solidFill>
            <a:schemeClr val="accent2"/>
          </a:solidFill>
          <a:ln/>
        </p:spPr>
        <p:txBody>
          <a:bodyPr/>
          <a:lstStyle/>
          <a:p>
            <a:endParaRPr lang="en-US"/>
          </a:p>
        </p:txBody>
      </p:sp>
      <p:pic>
        <p:nvPicPr>
          <p:cNvPr id="26" name="C3" descr="preencoded.png"/>
          <p:cNvPicPr>
            <a:picLocks noChangeAspect="1"/>
          </p:cNvPicPr>
          <p:nvPr/>
        </p:nvPicPr>
        <p:blipFill>
          <a:blip r:embed="rId5"/>
          <a:stretch>
            <a:fillRect/>
          </a:stretch>
        </p:blipFill>
        <p:spPr>
          <a:xfrm>
            <a:off x="4559930" y="2445837"/>
            <a:ext cx="247254" cy="247254"/>
          </a:xfrm>
          <a:prstGeom prst="rect">
            <a:avLst/>
          </a:prstGeom>
        </p:spPr>
      </p:pic>
      <p:sp>
        <p:nvSpPr>
          <p:cNvPr id="27" name="Text 22"/>
          <p:cNvSpPr txBox="1"/>
          <p:nvPr/>
        </p:nvSpPr>
        <p:spPr>
          <a:xfrm>
            <a:off x="5021885" y="2331720"/>
            <a:ext cx="822960" cy="475488"/>
          </a:xfrm>
          <a:prstGeom prst="rect">
            <a:avLst/>
          </a:prstGeom>
          <a:noFill/>
          <a:ln/>
        </p:spPr>
        <p:txBody>
          <a:bodyPr wrap="square" lIns="0" tIns="0" rIns="0" bIns="0" rtlCol="0" anchor="ctr"/>
          <a:lstStyle/>
          <a:p>
            <a:pPr marL="0" indent="0">
              <a:buNone/>
            </a:pPr>
            <a:r>
              <a:rPr lang="en-US" sz="2200" b="1" dirty="0">
                <a:solidFill>
                  <a:schemeClr val="accent2"/>
                </a:solidFill>
              </a:rPr>
              <a:t>C3</a:t>
            </a:r>
            <a:endParaRPr lang="en-US" sz="2200" dirty="0"/>
          </a:p>
        </p:txBody>
      </p:sp>
      <p:sp>
        <p:nvSpPr>
          <p:cNvPr id="28" name="Text 23"/>
          <p:cNvSpPr txBox="1"/>
          <p:nvPr/>
        </p:nvSpPr>
        <p:spPr>
          <a:xfrm>
            <a:off x="4445813" y="2880360"/>
            <a:ext cx="1463040" cy="502920"/>
          </a:xfrm>
          <a:prstGeom prst="rect">
            <a:avLst/>
          </a:prstGeom>
          <a:noFill/>
          <a:ln/>
        </p:spPr>
        <p:txBody>
          <a:bodyPr wrap="square" lIns="0" tIns="0" rIns="0" bIns="0" rtlCol="0" anchor="t"/>
          <a:lstStyle/>
          <a:p>
            <a:pPr marL="0" indent="0">
              <a:buNone/>
            </a:pPr>
            <a:r>
              <a:rPr lang="en-US" sz="1500" b="1" dirty="0">
                <a:solidFill>
                  <a:schemeClr val="tx1"/>
                </a:solidFill>
              </a:rPr>
              <a:t>Session capture</a:t>
            </a:r>
            <a:endParaRPr lang="en-US" sz="1500" dirty="0"/>
          </a:p>
        </p:txBody>
      </p:sp>
      <p:sp>
        <p:nvSpPr>
          <p:cNvPr id="29" name="Text 24"/>
          <p:cNvSpPr txBox="1"/>
          <p:nvPr/>
        </p:nvSpPr>
        <p:spPr>
          <a:xfrm>
            <a:off x="4445813" y="3383280"/>
            <a:ext cx="1463040" cy="731520"/>
          </a:xfrm>
          <a:prstGeom prst="rect">
            <a:avLst/>
          </a:prstGeom>
          <a:noFill/>
          <a:ln/>
        </p:spPr>
        <p:txBody>
          <a:bodyPr wrap="square" lIns="0" tIns="0" rIns="0" bIns="0" rtlCol="0" anchor="t"/>
          <a:lstStyle/>
          <a:p>
            <a:pPr marL="0" indent="0">
              <a:buNone/>
            </a:pPr>
            <a:r>
              <a:rPr lang="en-US" sz="1200" dirty="0">
                <a:solidFill>
                  <a:schemeClr val="tx2"/>
                </a:solidFill>
              </a:rPr>
              <a:t>Camera + mic during Live AI; image streams in Autocapture</a:t>
            </a:r>
            <a:endParaRPr lang="en-US" sz="1200" dirty="0"/>
          </a:p>
        </p:txBody>
      </p:sp>
      <p:sp>
        <p:nvSpPr>
          <p:cNvPr id="30" name="C3 source tag"/>
          <p:cNvSpPr/>
          <p:nvPr/>
        </p:nvSpPr>
        <p:spPr>
          <a:xfrm>
            <a:off x="4445813" y="4114800"/>
            <a:ext cx="1417320" cy="292608"/>
          </a:xfrm>
          <a:prstGeom prst="roundRect">
            <a:avLst>
              <a:gd name="adj" fmla="val 18750"/>
            </a:avLst>
          </a:prstGeom>
          <a:solidFill>
            <a:schemeClr val="accent2">
              <a:alpha val="18000"/>
            </a:schemeClr>
          </a:solidFill>
          <a:ln/>
        </p:spPr>
        <p:txBody>
          <a:bodyPr/>
          <a:lstStyle/>
          <a:p>
            <a:endParaRPr lang="en-US"/>
          </a:p>
        </p:txBody>
      </p:sp>
      <p:sp>
        <p:nvSpPr>
          <p:cNvPr id="31" name="Text 26"/>
          <p:cNvSpPr txBox="1"/>
          <p:nvPr/>
        </p:nvSpPr>
        <p:spPr>
          <a:xfrm>
            <a:off x="4445813" y="4114800"/>
            <a:ext cx="1417320" cy="292608"/>
          </a:xfrm>
          <a:prstGeom prst="rect">
            <a:avLst/>
          </a:prstGeom>
          <a:noFill/>
          <a:ln/>
        </p:spPr>
        <p:txBody>
          <a:bodyPr wrap="square" lIns="0" tIns="0" rIns="0" bIns="0" rtlCol="0" anchor="ctr"/>
          <a:lstStyle/>
          <a:p>
            <a:pPr marL="0" indent="0" algn="ctr">
              <a:buNone/>
            </a:pPr>
            <a:r>
              <a:rPr lang="en-US" sz="1200" b="1" dirty="0">
                <a:solidFill>
                  <a:schemeClr val="accent2"/>
                </a:solidFill>
              </a:rPr>
              <a:t>from B4, B5</a:t>
            </a:r>
            <a:endParaRPr lang="en-US" sz="1200" dirty="0"/>
          </a:p>
        </p:txBody>
      </p:sp>
      <p:sp>
        <p:nvSpPr>
          <p:cNvPr id="32" name="Arrow"/>
          <p:cNvSpPr/>
          <p:nvPr/>
        </p:nvSpPr>
        <p:spPr>
          <a:xfrm>
            <a:off x="6027725" y="3108960"/>
            <a:ext cx="137160" cy="201168"/>
          </a:xfrm>
          <a:prstGeom prst="rightArrow">
            <a:avLst/>
          </a:prstGeom>
          <a:solidFill>
            <a:schemeClr val="accent1"/>
          </a:solidFill>
          <a:ln/>
        </p:spPr>
        <p:txBody>
          <a:bodyPr/>
          <a:lstStyle/>
          <a:p>
            <a:endParaRPr lang="en-US"/>
          </a:p>
        </p:txBody>
      </p:sp>
      <p:sp>
        <p:nvSpPr>
          <p:cNvPr id="33" name="C4 card"/>
          <p:cNvSpPr/>
          <p:nvPr/>
        </p:nvSpPr>
        <p:spPr>
          <a:xfrm>
            <a:off x="6188659" y="2194560"/>
            <a:ext cx="1691640" cy="2331720"/>
          </a:xfrm>
          <a:prstGeom prst="roundRect">
            <a:avLst>
              <a:gd name="adj" fmla="val 4324"/>
            </a:avLst>
          </a:prstGeom>
          <a:solidFill>
            <a:schemeClr val="bg2"/>
          </a:solidFill>
          <a:ln/>
        </p:spPr>
        <p:txBody>
          <a:bodyPr/>
          <a:lstStyle/>
          <a:p>
            <a:endParaRPr lang="en-US"/>
          </a:p>
        </p:txBody>
      </p:sp>
      <p:sp>
        <p:nvSpPr>
          <p:cNvPr id="34" name="C4 circle"/>
          <p:cNvSpPr/>
          <p:nvPr/>
        </p:nvSpPr>
        <p:spPr>
          <a:xfrm>
            <a:off x="6325819" y="2331720"/>
            <a:ext cx="475488" cy="475488"/>
          </a:xfrm>
          <a:prstGeom prst="ellipse">
            <a:avLst/>
          </a:prstGeom>
          <a:solidFill>
            <a:schemeClr val="accent1"/>
          </a:solidFill>
          <a:ln/>
        </p:spPr>
        <p:txBody>
          <a:bodyPr/>
          <a:lstStyle/>
          <a:p>
            <a:endParaRPr lang="en-US"/>
          </a:p>
        </p:txBody>
      </p:sp>
      <p:pic>
        <p:nvPicPr>
          <p:cNvPr id="35" name="C4" descr="preencoded.png"/>
          <p:cNvPicPr>
            <a:picLocks noChangeAspect="1"/>
          </p:cNvPicPr>
          <p:nvPr/>
        </p:nvPicPr>
        <p:blipFill>
          <a:blip r:embed="rId6"/>
          <a:stretch>
            <a:fillRect/>
          </a:stretch>
        </p:blipFill>
        <p:spPr>
          <a:xfrm>
            <a:off x="6439936" y="2445837"/>
            <a:ext cx="247254" cy="247254"/>
          </a:xfrm>
          <a:prstGeom prst="rect">
            <a:avLst/>
          </a:prstGeom>
        </p:spPr>
      </p:pic>
      <p:sp>
        <p:nvSpPr>
          <p:cNvPr id="36" name="Text 30"/>
          <p:cNvSpPr txBox="1"/>
          <p:nvPr/>
        </p:nvSpPr>
        <p:spPr>
          <a:xfrm>
            <a:off x="6901891" y="2331720"/>
            <a:ext cx="822960" cy="475488"/>
          </a:xfrm>
          <a:prstGeom prst="rect">
            <a:avLst/>
          </a:prstGeom>
          <a:noFill/>
          <a:ln/>
        </p:spPr>
        <p:txBody>
          <a:bodyPr wrap="square" lIns="0" tIns="0" rIns="0" bIns="0" rtlCol="0" anchor="ctr"/>
          <a:lstStyle/>
          <a:p>
            <a:pPr marL="0" indent="0">
              <a:buNone/>
            </a:pPr>
            <a:r>
              <a:rPr lang="en-US" sz="2200" b="1" dirty="0">
                <a:solidFill>
                  <a:schemeClr val="accent1"/>
                </a:solidFill>
              </a:rPr>
              <a:t>C4</a:t>
            </a:r>
            <a:endParaRPr lang="en-US" sz="2200" dirty="0"/>
          </a:p>
        </p:txBody>
      </p:sp>
      <p:sp>
        <p:nvSpPr>
          <p:cNvPr id="37" name="Text 31"/>
          <p:cNvSpPr txBox="1"/>
          <p:nvPr/>
        </p:nvSpPr>
        <p:spPr>
          <a:xfrm>
            <a:off x="6325819" y="2880360"/>
            <a:ext cx="1463040" cy="502920"/>
          </a:xfrm>
          <a:prstGeom prst="rect">
            <a:avLst/>
          </a:prstGeom>
          <a:noFill/>
          <a:ln/>
        </p:spPr>
        <p:txBody>
          <a:bodyPr wrap="square" lIns="0" tIns="0" rIns="0" bIns="0" rtlCol="0" anchor="t"/>
          <a:lstStyle/>
          <a:p>
            <a:r>
              <a:rPr lang="en-US" sz="1500" b="1" dirty="0"/>
              <a:t>Transfer off the glasses</a:t>
            </a:r>
            <a:endParaRPr lang="en-US" sz="1500" dirty="0"/>
          </a:p>
        </p:txBody>
      </p:sp>
      <p:sp>
        <p:nvSpPr>
          <p:cNvPr id="38" name="Text 32"/>
          <p:cNvSpPr txBox="1"/>
          <p:nvPr/>
        </p:nvSpPr>
        <p:spPr>
          <a:xfrm>
            <a:off x="6325819" y="3383280"/>
            <a:ext cx="1463040" cy="731520"/>
          </a:xfrm>
          <a:prstGeom prst="rect">
            <a:avLst/>
          </a:prstGeom>
          <a:noFill/>
          <a:ln/>
        </p:spPr>
        <p:txBody>
          <a:bodyPr wrap="square" lIns="0" tIns="0" rIns="0" bIns="0" rtlCol="0" anchor="t"/>
          <a:lstStyle/>
          <a:p>
            <a:pPr marL="0" indent="0">
              <a:buNone/>
            </a:pPr>
            <a:r>
              <a:rPr lang="en-US" sz="1200" dirty="0">
                <a:solidFill>
                  <a:schemeClr val="tx2"/>
                </a:solidFill>
              </a:rPr>
              <a:t>Glasses → phone app, photo library, or Meta’s cloud</a:t>
            </a:r>
            <a:endParaRPr lang="en-US" sz="1200" dirty="0"/>
          </a:p>
        </p:txBody>
      </p:sp>
      <p:sp>
        <p:nvSpPr>
          <p:cNvPr id="39" name="C4 source tag"/>
          <p:cNvSpPr/>
          <p:nvPr/>
        </p:nvSpPr>
        <p:spPr>
          <a:xfrm>
            <a:off x="6325819" y="4114800"/>
            <a:ext cx="1417320" cy="292608"/>
          </a:xfrm>
          <a:prstGeom prst="roundRect">
            <a:avLst>
              <a:gd name="adj" fmla="val 18750"/>
            </a:avLst>
          </a:prstGeom>
          <a:solidFill>
            <a:schemeClr val="accent2">
              <a:alpha val="18000"/>
            </a:schemeClr>
          </a:solidFill>
          <a:ln/>
        </p:spPr>
        <p:txBody>
          <a:bodyPr/>
          <a:lstStyle/>
          <a:p>
            <a:endParaRPr lang="en-US"/>
          </a:p>
        </p:txBody>
      </p:sp>
      <p:sp>
        <p:nvSpPr>
          <p:cNvPr id="40" name="Text 34"/>
          <p:cNvSpPr txBox="1"/>
          <p:nvPr/>
        </p:nvSpPr>
        <p:spPr>
          <a:xfrm>
            <a:off x="6325819" y="4114800"/>
            <a:ext cx="1417320" cy="292608"/>
          </a:xfrm>
          <a:prstGeom prst="rect">
            <a:avLst/>
          </a:prstGeom>
          <a:noFill/>
          <a:ln/>
        </p:spPr>
        <p:txBody>
          <a:bodyPr wrap="square" lIns="0" tIns="0" rIns="0" bIns="0" rtlCol="0" anchor="ctr"/>
          <a:lstStyle/>
          <a:p>
            <a:pPr marL="0" indent="0" algn="ctr">
              <a:buNone/>
            </a:pPr>
            <a:r>
              <a:rPr lang="en-US" sz="1200" b="1" dirty="0">
                <a:solidFill>
                  <a:schemeClr val="accent2"/>
                </a:solidFill>
              </a:rPr>
              <a:t>from B4, B5</a:t>
            </a:r>
            <a:endParaRPr lang="en-US" sz="1200" dirty="0"/>
          </a:p>
        </p:txBody>
      </p:sp>
      <p:sp>
        <p:nvSpPr>
          <p:cNvPr id="41" name="Arrow"/>
          <p:cNvSpPr/>
          <p:nvPr/>
        </p:nvSpPr>
        <p:spPr>
          <a:xfrm>
            <a:off x="7907731" y="3108960"/>
            <a:ext cx="137160" cy="201168"/>
          </a:xfrm>
          <a:prstGeom prst="rightArrow">
            <a:avLst/>
          </a:prstGeom>
          <a:solidFill>
            <a:schemeClr val="accent1"/>
          </a:solidFill>
          <a:ln/>
        </p:spPr>
        <p:txBody>
          <a:bodyPr/>
          <a:lstStyle/>
          <a:p>
            <a:endParaRPr lang="en-US"/>
          </a:p>
        </p:txBody>
      </p:sp>
      <p:sp>
        <p:nvSpPr>
          <p:cNvPr id="42" name="C5 card"/>
          <p:cNvSpPr/>
          <p:nvPr/>
        </p:nvSpPr>
        <p:spPr>
          <a:xfrm>
            <a:off x="8068666" y="2194560"/>
            <a:ext cx="1691640" cy="2331720"/>
          </a:xfrm>
          <a:prstGeom prst="roundRect">
            <a:avLst>
              <a:gd name="adj" fmla="val 4324"/>
            </a:avLst>
          </a:prstGeom>
          <a:solidFill>
            <a:schemeClr val="bg2"/>
          </a:solidFill>
          <a:ln/>
        </p:spPr>
        <p:txBody>
          <a:bodyPr/>
          <a:lstStyle/>
          <a:p>
            <a:endParaRPr lang="en-US"/>
          </a:p>
        </p:txBody>
      </p:sp>
      <p:sp>
        <p:nvSpPr>
          <p:cNvPr id="43" name="C5 circle"/>
          <p:cNvSpPr/>
          <p:nvPr/>
        </p:nvSpPr>
        <p:spPr>
          <a:xfrm>
            <a:off x="8205826" y="2331720"/>
            <a:ext cx="475488" cy="475488"/>
          </a:xfrm>
          <a:prstGeom prst="ellipse">
            <a:avLst/>
          </a:prstGeom>
          <a:solidFill>
            <a:schemeClr val="accent1"/>
          </a:solidFill>
          <a:ln/>
        </p:spPr>
        <p:txBody>
          <a:bodyPr/>
          <a:lstStyle/>
          <a:p>
            <a:endParaRPr lang="en-US"/>
          </a:p>
        </p:txBody>
      </p:sp>
      <p:pic>
        <p:nvPicPr>
          <p:cNvPr id="44" name="C5" descr="preencoded.png"/>
          <p:cNvPicPr>
            <a:picLocks noChangeAspect="1"/>
          </p:cNvPicPr>
          <p:nvPr/>
        </p:nvPicPr>
        <p:blipFill>
          <a:blip r:embed="rId7"/>
          <a:stretch>
            <a:fillRect/>
          </a:stretch>
        </p:blipFill>
        <p:spPr>
          <a:xfrm>
            <a:off x="8319943" y="2445837"/>
            <a:ext cx="247254" cy="247254"/>
          </a:xfrm>
          <a:prstGeom prst="rect">
            <a:avLst/>
          </a:prstGeom>
        </p:spPr>
      </p:pic>
      <p:sp>
        <p:nvSpPr>
          <p:cNvPr id="45" name="Text 38"/>
          <p:cNvSpPr txBox="1"/>
          <p:nvPr/>
        </p:nvSpPr>
        <p:spPr>
          <a:xfrm>
            <a:off x="8781898" y="2331720"/>
            <a:ext cx="822960" cy="475488"/>
          </a:xfrm>
          <a:prstGeom prst="rect">
            <a:avLst/>
          </a:prstGeom>
          <a:noFill/>
          <a:ln/>
        </p:spPr>
        <p:txBody>
          <a:bodyPr wrap="square" lIns="0" tIns="0" rIns="0" bIns="0" rtlCol="0" anchor="ctr"/>
          <a:lstStyle/>
          <a:p>
            <a:pPr marL="0" indent="0">
              <a:buNone/>
            </a:pPr>
            <a:r>
              <a:rPr lang="en-US" sz="2200" b="1" dirty="0">
                <a:solidFill>
                  <a:schemeClr val="accent1"/>
                </a:solidFill>
              </a:rPr>
              <a:t>C5</a:t>
            </a:r>
            <a:endParaRPr lang="en-US" sz="2200" dirty="0"/>
          </a:p>
        </p:txBody>
      </p:sp>
      <p:sp>
        <p:nvSpPr>
          <p:cNvPr id="46" name="Text 39"/>
          <p:cNvSpPr txBox="1"/>
          <p:nvPr/>
        </p:nvSpPr>
        <p:spPr>
          <a:xfrm>
            <a:off x="8205826" y="2880360"/>
            <a:ext cx="1463040" cy="502920"/>
          </a:xfrm>
          <a:prstGeom prst="rect">
            <a:avLst/>
          </a:prstGeom>
          <a:noFill/>
          <a:ln/>
        </p:spPr>
        <p:txBody>
          <a:bodyPr wrap="square" lIns="0" tIns="0" rIns="0" bIns="0" rtlCol="0" anchor="t"/>
          <a:lstStyle/>
          <a:p>
            <a:pPr marL="0" indent="0">
              <a:buNone/>
            </a:pPr>
            <a:r>
              <a:rPr lang="en-US" sz="1500" b="1" dirty="0">
                <a:solidFill>
                  <a:schemeClr val="tx1"/>
                </a:solidFill>
              </a:rPr>
              <a:t>Cloud processing &amp; storage</a:t>
            </a:r>
            <a:endParaRPr lang="en-US" sz="1500" dirty="0"/>
          </a:p>
        </p:txBody>
      </p:sp>
      <p:sp>
        <p:nvSpPr>
          <p:cNvPr id="47" name="Text 40"/>
          <p:cNvSpPr txBox="1"/>
          <p:nvPr/>
        </p:nvSpPr>
        <p:spPr>
          <a:xfrm>
            <a:off x="8205826" y="3383280"/>
            <a:ext cx="1463040" cy="731520"/>
          </a:xfrm>
          <a:prstGeom prst="rect">
            <a:avLst/>
          </a:prstGeom>
          <a:noFill/>
          <a:ln/>
        </p:spPr>
        <p:txBody>
          <a:bodyPr wrap="square" lIns="0" tIns="0" rIns="0" bIns="0" rtlCol="0" anchor="t"/>
          <a:lstStyle/>
          <a:p>
            <a:r>
              <a:rPr lang="en-US" sz="1200" dirty="0">
                <a:solidFill>
                  <a:schemeClr val="tx2"/>
                </a:solidFill>
              </a:rPr>
              <a:t>Process and keep the recordings, transcripts, media and metadata</a:t>
            </a:r>
            <a:endParaRPr lang="en-US" sz="1200" dirty="0"/>
          </a:p>
        </p:txBody>
      </p:sp>
      <p:sp>
        <p:nvSpPr>
          <p:cNvPr id="48" name="C5 source tag"/>
          <p:cNvSpPr/>
          <p:nvPr/>
        </p:nvSpPr>
        <p:spPr>
          <a:xfrm>
            <a:off x="8205826" y="4114800"/>
            <a:ext cx="1417320" cy="292608"/>
          </a:xfrm>
          <a:prstGeom prst="roundRect">
            <a:avLst>
              <a:gd name="adj" fmla="val 18750"/>
            </a:avLst>
          </a:prstGeom>
          <a:solidFill>
            <a:schemeClr val="accent2">
              <a:alpha val="18000"/>
            </a:schemeClr>
          </a:solidFill>
          <a:ln/>
        </p:spPr>
        <p:txBody>
          <a:bodyPr/>
          <a:lstStyle/>
          <a:p>
            <a:endParaRPr lang="en-US"/>
          </a:p>
        </p:txBody>
      </p:sp>
      <p:sp>
        <p:nvSpPr>
          <p:cNvPr id="49" name="Text 42"/>
          <p:cNvSpPr txBox="1"/>
          <p:nvPr/>
        </p:nvSpPr>
        <p:spPr>
          <a:xfrm>
            <a:off x="8205826" y="4114800"/>
            <a:ext cx="1417320" cy="292608"/>
          </a:xfrm>
          <a:prstGeom prst="rect">
            <a:avLst/>
          </a:prstGeom>
          <a:noFill/>
          <a:ln/>
        </p:spPr>
        <p:txBody>
          <a:bodyPr wrap="square" lIns="0" tIns="0" rIns="0" bIns="0" rtlCol="0" anchor="ctr"/>
          <a:lstStyle/>
          <a:p>
            <a:pPr marL="0" indent="0" algn="ctr">
              <a:buNone/>
            </a:pPr>
            <a:r>
              <a:rPr lang="en-US" sz="1200" b="1" dirty="0">
                <a:solidFill>
                  <a:schemeClr val="accent2"/>
                </a:solidFill>
              </a:rPr>
              <a:t>from B2, B3, B5</a:t>
            </a:r>
            <a:endParaRPr lang="en-US" sz="1200" dirty="0"/>
          </a:p>
        </p:txBody>
      </p:sp>
      <p:sp>
        <p:nvSpPr>
          <p:cNvPr id="50" name="Arrow"/>
          <p:cNvSpPr/>
          <p:nvPr/>
        </p:nvSpPr>
        <p:spPr>
          <a:xfrm>
            <a:off x="9787738" y="3108960"/>
            <a:ext cx="137160" cy="201168"/>
          </a:xfrm>
          <a:prstGeom prst="rightArrow">
            <a:avLst/>
          </a:prstGeom>
          <a:solidFill>
            <a:schemeClr val="accent1"/>
          </a:solidFill>
          <a:ln/>
        </p:spPr>
        <p:txBody>
          <a:bodyPr/>
          <a:lstStyle/>
          <a:p>
            <a:endParaRPr lang="en-US"/>
          </a:p>
        </p:txBody>
      </p:sp>
      <p:sp>
        <p:nvSpPr>
          <p:cNvPr id="51" name="C6 card"/>
          <p:cNvSpPr/>
          <p:nvPr/>
        </p:nvSpPr>
        <p:spPr>
          <a:xfrm>
            <a:off x="9948672" y="2194560"/>
            <a:ext cx="1691640" cy="2331720"/>
          </a:xfrm>
          <a:prstGeom prst="roundRect">
            <a:avLst>
              <a:gd name="adj" fmla="val 4324"/>
            </a:avLst>
          </a:prstGeom>
          <a:solidFill>
            <a:schemeClr val="bg2"/>
          </a:solidFill>
          <a:ln/>
        </p:spPr>
        <p:txBody>
          <a:bodyPr/>
          <a:lstStyle/>
          <a:p>
            <a:endParaRPr lang="en-US"/>
          </a:p>
        </p:txBody>
      </p:sp>
      <p:sp>
        <p:nvSpPr>
          <p:cNvPr id="52" name="C6 circle"/>
          <p:cNvSpPr/>
          <p:nvPr/>
        </p:nvSpPr>
        <p:spPr>
          <a:xfrm>
            <a:off x="10085832" y="2331720"/>
            <a:ext cx="475488" cy="475488"/>
          </a:xfrm>
          <a:prstGeom prst="ellipse">
            <a:avLst/>
          </a:prstGeom>
          <a:solidFill>
            <a:schemeClr val="accent1"/>
          </a:solidFill>
          <a:ln/>
        </p:spPr>
        <p:txBody>
          <a:bodyPr/>
          <a:lstStyle/>
          <a:p>
            <a:endParaRPr lang="en-US"/>
          </a:p>
        </p:txBody>
      </p:sp>
      <p:pic>
        <p:nvPicPr>
          <p:cNvPr id="53" name="C6" descr="preencoded.png"/>
          <p:cNvPicPr>
            <a:picLocks noChangeAspect="1"/>
          </p:cNvPicPr>
          <p:nvPr/>
        </p:nvPicPr>
        <p:blipFill>
          <a:blip r:embed="rId8"/>
          <a:stretch>
            <a:fillRect/>
          </a:stretch>
        </p:blipFill>
        <p:spPr>
          <a:xfrm>
            <a:off x="10199949" y="2445837"/>
            <a:ext cx="247254" cy="247254"/>
          </a:xfrm>
          <a:prstGeom prst="rect">
            <a:avLst/>
          </a:prstGeom>
        </p:spPr>
      </p:pic>
      <p:sp>
        <p:nvSpPr>
          <p:cNvPr id="54" name="Text 46"/>
          <p:cNvSpPr txBox="1"/>
          <p:nvPr/>
        </p:nvSpPr>
        <p:spPr>
          <a:xfrm>
            <a:off x="10661904" y="2331720"/>
            <a:ext cx="822960" cy="475488"/>
          </a:xfrm>
          <a:prstGeom prst="rect">
            <a:avLst/>
          </a:prstGeom>
          <a:noFill/>
          <a:ln/>
        </p:spPr>
        <p:txBody>
          <a:bodyPr wrap="square" lIns="0" tIns="0" rIns="0" bIns="0" rtlCol="0" anchor="ctr"/>
          <a:lstStyle/>
          <a:p>
            <a:pPr marL="0" indent="0">
              <a:buNone/>
            </a:pPr>
            <a:r>
              <a:rPr lang="en-US" sz="2200" b="1" dirty="0">
                <a:solidFill>
                  <a:schemeClr val="accent1"/>
                </a:solidFill>
              </a:rPr>
              <a:t>C6</a:t>
            </a:r>
            <a:endParaRPr lang="en-US" sz="2200" dirty="0"/>
          </a:p>
        </p:txBody>
      </p:sp>
      <p:sp>
        <p:nvSpPr>
          <p:cNvPr id="55" name="Text 47"/>
          <p:cNvSpPr txBox="1"/>
          <p:nvPr/>
        </p:nvSpPr>
        <p:spPr>
          <a:xfrm>
            <a:off x="10085832" y="2880360"/>
            <a:ext cx="1463040" cy="502920"/>
          </a:xfrm>
          <a:prstGeom prst="rect">
            <a:avLst/>
          </a:prstGeom>
          <a:noFill/>
          <a:ln/>
        </p:spPr>
        <p:txBody>
          <a:bodyPr wrap="square" lIns="0" tIns="0" rIns="0" bIns="0" rtlCol="0" anchor="t"/>
          <a:lstStyle/>
          <a:p>
            <a:pPr marL="0" indent="0">
              <a:buNone/>
            </a:pPr>
            <a:r>
              <a:rPr lang="en-US" sz="1500" b="1" dirty="0">
                <a:solidFill>
                  <a:schemeClr val="tx1"/>
                </a:solidFill>
              </a:rPr>
              <a:t>Review &amp; </a:t>
            </a:r>
            <a:r>
              <a:rPr lang="en-US" sz="1500" b="1" dirty="0"/>
              <a:t>U</a:t>
            </a:r>
            <a:r>
              <a:rPr lang="en-US" sz="1500" b="1" dirty="0">
                <a:solidFill>
                  <a:schemeClr val="tx1"/>
                </a:solidFill>
              </a:rPr>
              <a:t>se</a:t>
            </a:r>
            <a:endParaRPr lang="en-US" sz="1500" dirty="0"/>
          </a:p>
        </p:txBody>
      </p:sp>
      <p:sp>
        <p:nvSpPr>
          <p:cNvPr id="56" name="Text 48"/>
          <p:cNvSpPr txBox="1"/>
          <p:nvPr/>
        </p:nvSpPr>
        <p:spPr>
          <a:xfrm>
            <a:off x="10085832" y="3383280"/>
            <a:ext cx="1463040" cy="731520"/>
          </a:xfrm>
          <a:prstGeom prst="rect">
            <a:avLst/>
          </a:prstGeom>
          <a:noFill/>
          <a:ln/>
        </p:spPr>
        <p:txBody>
          <a:bodyPr wrap="square" lIns="0" tIns="0" rIns="0" bIns="0" rtlCol="0" anchor="t"/>
          <a:lstStyle/>
          <a:p>
            <a:pPr marL="0" indent="0">
              <a:buNone/>
            </a:pPr>
            <a:r>
              <a:rPr lang="en-US" sz="1200" dirty="0">
                <a:solidFill>
                  <a:schemeClr val="tx2"/>
                </a:solidFill>
              </a:rPr>
              <a:t>Sampling by ML pipelines and trained human reviewers</a:t>
            </a:r>
            <a:endParaRPr lang="en-US" sz="1200" dirty="0"/>
          </a:p>
        </p:txBody>
      </p:sp>
      <p:sp>
        <p:nvSpPr>
          <p:cNvPr id="57" name="C6 source tag"/>
          <p:cNvSpPr/>
          <p:nvPr/>
        </p:nvSpPr>
        <p:spPr>
          <a:xfrm>
            <a:off x="10085832" y="4114800"/>
            <a:ext cx="1417320" cy="292608"/>
          </a:xfrm>
          <a:prstGeom prst="roundRect">
            <a:avLst>
              <a:gd name="adj" fmla="val 18750"/>
            </a:avLst>
          </a:prstGeom>
          <a:solidFill>
            <a:schemeClr val="accent2">
              <a:alpha val="18000"/>
            </a:schemeClr>
          </a:solidFill>
          <a:ln/>
        </p:spPr>
        <p:txBody>
          <a:bodyPr/>
          <a:lstStyle/>
          <a:p>
            <a:endParaRPr lang="en-US"/>
          </a:p>
        </p:txBody>
      </p:sp>
      <p:sp>
        <p:nvSpPr>
          <p:cNvPr id="58" name="Text 50"/>
          <p:cNvSpPr txBox="1"/>
          <p:nvPr/>
        </p:nvSpPr>
        <p:spPr>
          <a:xfrm>
            <a:off x="10085832" y="4114800"/>
            <a:ext cx="1417320" cy="292608"/>
          </a:xfrm>
          <a:prstGeom prst="rect">
            <a:avLst/>
          </a:prstGeom>
          <a:noFill/>
          <a:ln/>
        </p:spPr>
        <p:txBody>
          <a:bodyPr wrap="square" lIns="0" tIns="0" rIns="0" bIns="0" rtlCol="0" anchor="ctr"/>
          <a:lstStyle/>
          <a:p>
            <a:pPr marL="0" indent="0" algn="ctr">
              <a:buNone/>
            </a:pPr>
            <a:r>
              <a:rPr lang="en-US" sz="1200" b="1" dirty="0">
                <a:solidFill>
                  <a:schemeClr val="accent2"/>
                </a:solidFill>
              </a:rPr>
              <a:t>from B3</a:t>
            </a:r>
            <a:endParaRPr lang="en-US" sz="1200" dirty="0"/>
          </a:p>
        </p:txBody>
      </p:sp>
      <p:sp>
        <p:nvSpPr>
          <p:cNvPr id="59" name="Control strip 1"/>
          <p:cNvSpPr/>
          <p:nvPr/>
        </p:nvSpPr>
        <p:spPr>
          <a:xfrm>
            <a:off x="548640" y="4663440"/>
            <a:ext cx="1880006" cy="146304"/>
          </a:xfrm>
          <a:prstGeom prst="rect">
            <a:avLst/>
          </a:prstGeom>
          <a:solidFill>
            <a:schemeClr val="accent2"/>
          </a:solidFill>
          <a:ln/>
        </p:spPr>
        <p:txBody>
          <a:bodyPr/>
          <a:lstStyle/>
          <a:p>
            <a:endParaRPr lang="en-US"/>
          </a:p>
        </p:txBody>
      </p:sp>
      <p:sp>
        <p:nvSpPr>
          <p:cNvPr id="60" name="Control strip 2"/>
          <p:cNvSpPr/>
          <p:nvPr/>
        </p:nvSpPr>
        <p:spPr>
          <a:xfrm>
            <a:off x="2428646" y="4663440"/>
            <a:ext cx="1880006" cy="146304"/>
          </a:xfrm>
          <a:prstGeom prst="rect">
            <a:avLst/>
          </a:prstGeom>
          <a:solidFill>
            <a:schemeClr val="accent2">
              <a:alpha val="65000"/>
            </a:schemeClr>
          </a:solidFill>
          <a:ln/>
        </p:spPr>
        <p:txBody>
          <a:bodyPr/>
          <a:lstStyle/>
          <a:p>
            <a:endParaRPr lang="en-US"/>
          </a:p>
        </p:txBody>
      </p:sp>
      <p:sp>
        <p:nvSpPr>
          <p:cNvPr id="61" name="Control strip 3"/>
          <p:cNvSpPr/>
          <p:nvPr/>
        </p:nvSpPr>
        <p:spPr>
          <a:xfrm>
            <a:off x="4308653" y="4663440"/>
            <a:ext cx="1880006" cy="146304"/>
          </a:xfrm>
          <a:prstGeom prst="rect">
            <a:avLst/>
          </a:prstGeom>
          <a:solidFill>
            <a:schemeClr val="accent2">
              <a:alpha val="35000"/>
            </a:schemeClr>
          </a:solidFill>
          <a:ln/>
        </p:spPr>
        <p:txBody>
          <a:bodyPr/>
          <a:lstStyle/>
          <a:p>
            <a:endParaRPr lang="en-US"/>
          </a:p>
        </p:txBody>
      </p:sp>
      <p:sp>
        <p:nvSpPr>
          <p:cNvPr id="62" name="Control strip 4"/>
          <p:cNvSpPr/>
          <p:nvPr/>
        </p:nvSpPr>
        <p:spPr>
          <a:xfrm>
            <a:off x="6188659" y="4663440"/>
            <a:ext cx="1880006" cy="146304"/>
          </a:xfrm>
          <a:prstGeom prst="rect">
            <a:avLst/>
          </a:prstGeom>
          <a:solidFill>
            <a:schemeClr val="accent1">
              <a:alpha val="35000"/>
            </a:schemeClr>
          </a:solidFill>
          <a:ln/>
        </p:spPr>
        <p:txBody>
          <a:bodyPr/>
          <a:lstStyle/>
          <a:p>
            <a:endParaRPr lang="en-US"/>
          </a:p>
        </p:txBody>
      </p:sp>
      <p:sp>
        <p:nvSpPr>
          <p:cNvPr id="63" name="Control strip 5"/>
          <p:cNvSpPr/>
          <p:nvPr/>
        </p:nvSpPr>
        <p:spPr>
          <a:xfrm>
            <a:off x="8068666" y="4663440"/>
            <a:ext cx="1880006" cy="146304"/>
          </a:xfrm>
          <a:prstGeom prst="rect">
            <a:avLst/>
          </a:prstGeom>
          <a:solidFill>
            <a:schemeClr val="accent1">
              <a:alpha val="65000"/>
            </a:schemeClr>
          </a:solidFill>
          <a:ln/>
        </p:spPr>
        <p:txBody>
          <a:bodyPr/>
          <a:lstStyle/>
          <a:p>
            <a:endParaRPr lang="en-US"/>
          </a:p>
        </p:txBody>
      </p:sp>
      <p:sp>
        <p:nvSpPr>
          <p:cNvPr id="64" name="Control strip 6"/>
          <p:cNvSpPr/>
          <p:nvPr/>
        </p:nvSpPr>
        <p:spPr>
          <a:xfrm>
            <a:off x="9948672" y="4663440"/>
            <a:ext cx="1691640" cy="146304"/>
          </a:xfrm>
          <a:prstGeom prst="rect">
            <a:avLst/>
          </a:prstGeom>
          <a:solidFill>
            <a:schemeClr val="accent1"/>
          </a:solidFill>
          <a:ln/>
        </p:spPr>
        <p:txBody>
          <a:bodyPr/>
          <a:lstStyle/>
          <a:p>
            <a:endParaRPr lang="en-US"/>
          </a:p>
        </p:txBody>
      </p:sp>
      <p:sp>
        <p:nvSpPr>
          <p:cNvPr id="65" name="Text 57"/>
          <p:cNvSpPr txBox="1"/>
          <p:nvPr/>
        </p:nvSpPr>
        <p:spPr>
          <a:xfrm>
            <a:off x="548640" y="4846320"/>
            <a:ext cx="4572000" cy="274320"/>
          </a:xfrm>
          <a:prstGeom prst="rect">
            <a:avLst/>
          </a:prstGeom>
          <a:noFill/>
          <a:ln/>
        </p:spPr>
        <p:txBody>
          <a:bodyPr wrap="square" lIns="0" tIns="0" rIns="0" bIns="0" rtlCol="0" anchor="t"/>
          <a:lstStyle/>
          <a:p>
            <a:pPr marL="0" indent="0">
              <a:buNone/>
            </a:pPr>
            <a:r>
              <a:rPr lang="en-US" sz="1200" dirty="0">
                <a:solidFill>
                  <a:schemeClr val="accent4"/>
                </a:solidFill>
              </a:rPr>
              <a:t>← more control by wearer or bystander</a:t>
            </a:r>
            <a:endParaRPr lang="en-US" sz="1200" dirty="0"/>
          </a:p>
        </p:txBody>
      </p:sp>
      <p:sp>
        <p:nvSpPr>
          <p:cNvPr id="66" name="Text 58"/>
          <p:cNvSpPr txBox="1"/>
          <p:nvPr/>
        </p:nvSpPr>
        <p:spPr>
          <a:xfrm>
            <a:off x="7068312" y="4846320"/>
            <a:ext cx="4572000" cy="274320"/>
          </a:xfrm>
          <a:prstGeom prst="rect">
            <a:avLst/>
          </a:prstGeom>
          <a:noFill/>
          <a:ln/>
        </p:spPr>
        <p:txBody>
          <a:bodyPr wrap="square" lIns="0" tIns="0" rIns="0" bIns="0" rtlCol="0" anchor="t"/>
          <a:lstStyle/>
          <a:p>
            <a:pPr marL="0" indent="0" algn="r">
              <a:buNone/>
            </a:pPr>
            <a:r>
              <a:rPr lang="en-US" sz="1200" dirty="0">
                <a:solidFill>
                  <a:schemeClr val="accent4"/>
                </a:solidFill>
              </a:rPr>
              <a:t>less control →</a:t>
            </a:r>
            <a:endParaRPr lang="en-US" sz="1200" dirty="0"/>
          </a:p>
        </p:txBody>
      </p:sp>
      <p:sp>
        <p:nvSpPr>
          <p:cNvPr id="67" name="Text 59"/>
          <p:cNvSpPr txBox="1"/>
          <p:nvPr/>
        </p:nvSpPr>
        <p:spPr>
          <a:xfrm>
            <a:off x="548640" y="5303520"/>
            <a:ext cx="2560320" cy="384048"/>
          </a:xfrm>
          <a:prstGeom prst="rect">
            <a:avLst/>
          </a:prstGeom>
          <a:noFill/>
          <a:ln/>
        </p:spPr>
        <p:txBody>
          <a:bodyPr wrap="square" lIns="0" tIns="0" rIns="0" bIns="0" rtlCol="0" anchor="ctr"/>
          <a:lstStyle/>
          <a:p>
            <a:pPr marL="0" indent="0">
              <a:buNone/>
            </a:pPr>
            <a:r>
              <a:rPr lang="en-US" sz="1600" b="1" dirty="0">
                <a:solidFill>
                  <a:schemeClr val="tx1"/>
                </a:solidFill>
              </a:rPr>
              <a:t>Follow one Live AI clip:</a:t>
            </a:r>
            <a:endParaRPr lang="en-US" sz="1600" dirty="0"/>
          </a:p>
        </p:txBody>
      </p:sp>
      <p:sp>
        <p:nvSpPr>
          <p:cNvPr id="68" name="C3 path chip"/>
          <p:cNvSpPr/>
          <p:nvPr/>
        </p:nvSpPr>
        <p:spPr>
          <a:xfrm>
            <a:off x="3108960" y="5303520"/>
            <a:ext cx="658368" cy="384048"/>
          </a:xfrm>
          <a:prstGeom prst="roundRect">
            <a:avLst>
              <a:gd name="adj" fmla="val 19048"/>
            </a:avLst>
          </a:prstGeom>
          <a:solidFill>
            <a:schemeClr val="accent1"/>
          </a:solidFill>
          <a:ln/>
        </p:spPr>
        <p:txBody>
          <a:bodyPr/>
          <a:lstStyle/>
          <a:p>
            <a:endParaRPr lang="en-US"/>
          </a:p>
        </p:txBody>
      </p:sp>
      <p:sp>
        <p:nvSpPr>
          <p:cNvPr id="69" name="Text 61"/>
          <p:cNvSpPr txBox="1"/>
          <p:nvPr/>
        </p:nvSpPr>
        <p:spPr>
          <a:xfrm>
            <a:off x="3108960" y="5303520"/>
            <a:ext cx="658368" cy="384048"/>
          </a:xfrm>
          <a:prstGeom prst="rect">
            <a:avLst/>
          </a:prstGeom>
          <a:noFill/>
          <a:ln/>
        </p:spPr>
        <p:txBody>
          <a:bodyPr wrap="square" lIns="0" tIns="0" rIns="0" bIns="0" rtlCol="0" anchor="ctr"/>
          <a:lstStyle/>
          <a:p>
            <a:pPr marL="0" indent="0" algn="ctr">
              <a:buNone/>
            </a:pPr>
            <a:r>
              <a:rPr lang="en-US" sz="1500" b="1" dirty="0">
                <a:solidFill>
                  <a:schemeClr val="bg1"/>
                </a:solidFill>
              </a:rPr>
              <a:t>C3</a:t>
            </a:r>
            <a:endParaRPr lang="en-US" sz="1500" dirty="0"/>
          </a:p>
        </p:txBody>
      </p:sp>
      <p:sp>
        <p:nvSpPr>
          <p:cNvPr id="70" name="Arrow"/>
          <p:cNvSpPr/>
          <p:nvPr/>
        </p:nvSpPr>
        <p:spPr>
          <a:xfrm>
            <a:off x="3831336" y="5413248"/>
            <a:ext cx="164592" cy="164592"/>
          </a:xfrm>
          <a:prstGeom prst="rightArrow">
            <a:avLst/>
          </a:prstGeom>
          <a:solidFill>
            <a:schemeClr val="accent1"/>
          </a:solidFill>
          <a:ln/>
        </p:spPr>
        <p:txBody>
          <a:bodyPr/>
          <a:lstStyle/>
          <a:p>
            <a:endParaRPr lang="en-US"/>
          </a:p>
        </p:txBody>
      </p:sp>
      <p:sp>
        <p:nvSpPr>
          <p:cNvPr id="71" name="C4 path chip"/>
          <p:cNvSpPr/>
          <p:nvPr/>
        </p:nvSpPr>
        <p:spPr>
          <a:xfrm>
            <a:off x="4069080" y="5303520"/>
            <a:ext cx="658368" cy="384048"/>
          </a:xfrm>
          <a:prstGeom prst="roundRect">
            <a:avLst>
              <a:gd name="adj" fmla="val 19048"/>
            </a:avLst>
          </a:prstGeom>
          <a:solidFill>
            <a:schemeClr val="accent1"/>
          </a:solidFill>
          <a:ln/>
        </p:spPr>
        <p:txBody>
          <a:bodyPr/>
          <a:lstStyle/>
          <a:p>
            <a:endParaRPr lang="en-US"/>
          </a:p>
        </p:txBody>
      </p:sp>
      <p:sp>
        <p:nvSpPr>
          <p:cNvPr id="72" name="Text 64"/>
          <p:cNvSpPr txBox="1"/>
          <p:nvPr/>
        </p:nvSpPr>
        <p:spPr>
          <a:xfrm>
            <a:off x="4069080" y="5303520"/>
            <a:ext cx="658368" cy="384048"/>
          </a:xfrm>
          <a:prstGeom prst="rect">
            <a:avLst/>
          </a:prstGeom>
          <a:noFill/>
          <a:ln/>
        </p:spPr>
        <p:txBody>
          <a:bodyPr wrap="square" lIns="0" tIns="0" rIns="0" bIns="0" rtlCol="0" anchor="ctr"/>
          <a:lstStyle/>
          <a:p>
            <a:pPr marL="0" indent="0" algn="ctr">
              <a:buNone/>
            </a:pPr>
            <a:r>
              <a:rPr lang="en-US" sz="1500" b="1" dirty="0">
                <a:solidFill>
                  <a:schemeClr val="bg1"/>
                </a:solidFill>
              </a:rPr>
              <a:t>C4</a:t>
            </a:r>
            <a:endParaRPr lang="en-US" sz="1500" dirty="0"/>
          </a:p>
        </p:txBody>
      </p:sp>
      <p:sp>
        <p:nvSpPr>
          <p:cNvPr id="73" name="Arrow"/>
          <p:cNvSpPr/>
          <p:nvPr/>
        </p:nvSpPr>
        <p:spPr>
          <a:xfrm>
            <a:off x="4791456" y="5413248"/>
            <a:ext cx="164592" cy="164592"/>
          </a:xfrm>
          <a:prstGeom prst="rightArrow">
            <a:avLst/>
          </a:prstGeom>
          <a:solidFill>
            <a:schemeClr val="accent1"/>
          </a:solidFill>
          <a:ln/>
        </p:spPr>
        <p:txBody>
          <a:bodyPr/>
          <a:lstStyle/>
          <a:p>
            <a:endParaRPr lang="en-US"/>
          </a:p>
        </p:txBody>
      </p:sp>
      <p:sp>
        <p:nvSpPr>
          <p:cNvPr id="74" name="C5 path chip"/>
          <p:cNvSpPr/>
          <p:nvPr/>
        </p:nvSpPr>
        <p:spPr>
          <a:xfrm>
            <a:off x="5029200" y="5303520"/>
            <a:ext cx="658368" cy="384048"/>
          </a:xfrm>
          <a:prstGeom prst="roundRect">
            <a:avLst>
              <a:gd name="adj" fmla="val 19048"/>
            </a:avLst>
          </a:prstGeom>
          <a:solidFill>
            <a:schemeClr val="accent1"/>
          </a:solidFill>
          <a:ln/>
        </p:spPr>
        <p:txBody>
          <a:bodyPr/>
          <a:lstStyle/>
          <a:p>
            <a:endParaRPr lang="en-US"/>
          </a:p>
        </p:txBody>
      </p:sp>
      <p:sp>
        <p:nvSpPr>
          <p:cNvPr id="75" name="Text 67"/>
          <p:cNvSpPr txBox="1"/>
          <p:nvPr/>
        </p:nvSpPr>
        <p:spPr>
          <a:xfrm>
            <a:off x="5029200" y="5303520"/>
            <a:ext cx="658368" cy="384048"/>
          </a:xfrm>
          <a:prstGeom prst="rect">
            <a:avLst/>
          </a:prstGeom>
          <a:noFill/>
          <a:ln/>
        </p:spPr>
        <p:txBody>
          <a:bodyPr wrap="square" lIns="0" tIns="0" rIns="0" bIns="0" rtlCol="0" anchor="ctr"/>
          <a:lstStyle/>
          <a:p>
            <a:pPr marL="0" indent="0" algn="ctr">
              <a:buNone/>
            </a:pPr>
            <a:r>
              <a:rPr lang="en-US" sz="1500" b="1" dirty="0">
                <a:solidFill>
                  <a:schemeClr val="bg1"/>
                </a:solidFill>
              </a:rPr>
              <a:t>C5</a:t>
            </a:r>
            <a:endParaRPr lang="en-US" sz="1500" dirty="0"/>
          </a:p>
        </p:txBody>
      </p:sp>
      <p:sp>
        <p:nvSpPr>
          <p:cNvPr id="76" name="Arrow"/>
          <p:cNvSpPr/>
          <p:nvPr/>
        </p:nvSpPr>
        <p:spPr>
          <a:xfrm>
            <a:off x="5751576" y="5413248"/>
            <a:ext cx="164592" cy="164592"/>
          </a:xfrm>
          <a:prstGeom prst="rightArrow">
            <a:avLst/>
          </a:prstGeom>
          <a:solidFill>
            <a:schemeClr val="accent1"/>
          </a:solidFill>
          <a:ln/>
        </p:spPr>
        <p:txBody>
          <a:bodyPr/>
          <a:lstStyle/>
          <a:p>
            <a:endParaRPr lang="en-US"/>
          </a:p>
        </p:txBody>
      </p:sp>
      <p:sp>
        <p:nvSpPr>
          <p:cNvPr id="77" name="C6 path chip"/>
          <p:cNvSpPr/>
          <p:nvPr/>
        </p:nvSpPr>
        <p:spPr>
          <a:xfrm>
            <a:off x="5989320" y="5303520"/>
            <a:ext cx="658368" cy="384048"/>
          </a:xfrm>
          <a:prstGeom prst="roundRect">
            <a:avLst>
              <a:gd name="adj" fmla="val 19048"/>
            </a:avLst>
          </a:prstGeom>
          <a:solidFill>
            <a:schemeClr val="accent1"/>
          </a:solidFill>
          <a:ln/>
        </p:spPr>
        <p:txBody>
          <a:bodyPr/>
          <a:lstStyle/>
          <a:p>
            <a:endParaRPr lang="en-US"/>
          </a:p>
        </p:txBody>
      </p:sp>
      <p:sp>
        <p:nvSpPr>
          <p:cNvPr id="78" name="Text 70"/>
          <p:cNvSpPr txBox="1"/>
          <p:nvPr/>
        </p:nvSpPr>
        <p:spPr>
          <a:xfrm>
            <a:off x="5989320" y="5303520"/>
            <a:ext cx="658368" cy="384048"/>
          </a:xfrm>
          <a:prstGeom prst="rect">
            <a:avLst/>
          </a:prstGeom>
          <a:noFill/>
          <a:ln/>
        </p:spPr>
        <p:txBody>
          <a:bodyPr wrap="square" lIns="0" tIns="0" rIns="0" bIns="0" rtlCol="0" anchor="ctr"/>
          <a:lstStyle/>
          <a:p>
            <a:pPr marL="0" indent="0" algn="ctr">
              <a:buNone/>
            </a:pPr>
            <a:r>
              <a:rPr lang="en-US" sz="1500" b="1" dirty="0">
                <a:solidFill>
                  <a:schemeClr val="bg1"/>
                </a:solidFill>
              </a:rPr>
              <a:t>C6</a:t>
            </a:r>
            <a:endParaRPr lang="en-US" sz="1500" dirty="0"/>
          </a:p>
        </p:txBody>
      </p:sp>
      <p:sp>
        <p:nvSpPr>
          <p:cNvPr id="79" name="Text 71"/>
          <p:cNvSpPr txBox="1"/>
          <p:nvPr/>
        </p:nvSpPr>
        <p:spPr>
          <a:xfrm>
            <a:off x="7086600" y="5303520"/>
            <a:ext cx="4553712" cy="384048"/>
          </a:xfrm>
          <a:prstGeom prst="rect">
            <a:avLst/>
          </a:prstGeom>
          <a:noFill/>
          <a:ln/>
        </p:spPr>
        <p:txBody>
          <a:bodyPr wrap="square" lIns="0" tIns="0" rIns="0" bIns="0" rtlCol="0" anchor="ctr"/>
          <a:lstStyle/>
          <a:p>
            <a:pPr marL="0" indent="0">
              <a:buNone/>
            </a:pPr>
            <a:r>
              <a:rPr lang="en-US" sz="1300" dirty="0">
                <a:solidFill>
                  <a:schemeClr val="tx2"/>
                </a:solidFill>
              </a:rPr>
              <a:t>enters → transfers → is stored → may reach a human reviewer</a:t>
            </a:r>
            <a:endParaRPr lang="en-US" sz="1300" dirty="0"/>
          </a:p>
        </p:txBody>
      </p:sp>
      <p:sp>
        <p:nvSpPr>
          <p:cNvPr id="81"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Step 3: Who is being harmed? </a:t>
            </a:r>
            <a:endParaRPr lang="en-US" sz="3200" dirty="0"/>
          </a:p>
        </p:txBody>
      </p:sp>
      <p:sp>
        <p:nvSpPr>
          <p:cNvPr id="3" name="Text 1"/>
          <p:cNvSpPr txBox="1"/>
          <p:nvPr/>
        </p:nvSpPr>
        <p:spPr>
          <a:xfrm>
            <a:off x="4282440" y="1335024"/>
            <a:ext cx="11091672" cy="594360"/>
          </a:xfrm>
          <a:prstGeom prst="rect">
            <a:avLst/>
          </a:prstGeom>
          <a:noFill/>
          <a:ln/>
        </p:spPr>
        <p:txBody>
          <a:bodyPr wrap="square" lIns="0" tIns="0" rIns="0" bIns="0" rtlCol="0" anchor="t"/>
          <a:lstStyle/>
          <a:p>
            <a:pPr marL="0" indent="0">
              <a:buNone/>
            </a:pPr>
            <a:r>
              <a:rPr lang="en-US" sz="1600" dirty="0">
                <a:solidFill>
                  <a:schemeClr val="tx2"/>
                </a:solidFill>
              </a:rPr>
              <a:t>We sorted every threat model by two questions:</a:t>
            </a:r>
            <a:endParaRPr lang="en-US" sz="1600" dirty="0"/>
          </a:p>
        </p:txBody>
      </p:sp>
      <p:sp>
        <p:nvSpPr>
          <p:cNvPr id="4" name="Text 2"/>
          <p:cNvSpPr txBox="1"/>
          <p:nvPr/>
        </p:nvSpPr>
        <p:spPr>
          <a:xfrm>
            <a:off x="7808976" y="1655064"/>
            <a:ext cx="8321040" cy="274320"/>
          </a:xfrm>
          <a:prstGeom prst="rect">
            <a:avLst/>
          </a:prstGeom>
          <a:noFill/>
          <a:ln/>
        </p:spPr>
        <p:txBody>
          <a:bodyPr wrap="square" lIns="0" tIns="0" rIns="0" bIns="0" rtlCol="0" anchor="t"/>
          <a:lstStyle/>
          <a:p>
            <a:pPr marL="0" indent="0">
              <a:buNone/>
            </a:pPr>
            <a:r>
              <a:rPr lang="en-US" sz="1200" b="1" kern="0" spc="100" dirty="0">
                <a:solidFill>
                  <a:schemeClr val="accent4"/>
                </a:solidFill>
              </a:rPr>
              <a:t>WHOSE DATA IS IT?</a:t>
            </a:r>
            <a:endParaRPr lang="en-US" sz="1200" dirty="0"/>
          </a:p>
        </p:txBody>
      </p:sp>
      <p:sp>
        <p:nvSpPr>
          <p:cNvPr id="5" name="Text 3"/>
          <p:cNvSpPr txBox="1"/>
          <p:nvPr/>
        </p:nvSpPr>
        <p:spPr>
          <a:xfrm>
            <a:off x="3291840" y="2103120"/>
            <a:ext cx="4114800" cy="365760"/>
          </a:xfrm>
          <a:prstGeom prst="rect">
            <a:avLst/>
          </a:prstGeom>
          <a:noFill/>
          <a:ln/>
        </p:spPr>
        <p:txBody>
          <a:bodyPr wrap="square" lIns="0" tIns="0" rIns="0" bIns="0" rtlCol="0" anchor="ctr"/>
          <a:lstStyle/>
          <a:p>
            <a:pPr marL="0" indent="0" algn="ctr">
              <a:buNone/>
            </a:pPr>
            <a:r>
              <a:rPr lang="en-US" sz="1700" b="1" dirty="0">
                <a:solidFill>
                  <a:schemeClr val="tx1"/>
                </a:solidFill>
              </a:rPr>
              <a:t>The wearer</a:t>
            </a:r>
            <a:endParaRPr lang="en-US" sz="1700" dirty="0"/>
          </a:p>
        </p:txBody>
      </p:sp>
      <p:sp>
        <p:nvSpPr>
          <p:cNvPr id="6" name="Text 4"/>
          <p:cNvSpPr txBox="1"/>
          <p:nvPr/>
        </p:nvSpPr>
        <p:spPr>
          <a:xfrm>
            <a:off x="7543800" y="2103120"/>
            <a:ext cx="4096512" cy="365760"/>
          </a:xfrm>
          <a:prstGeom prst="rect">
            <a:avLst/>
          </a:prstGeom>
          <a:noFill/>
          <a:ln/>
        </p:spPr>
        <p:txBody>
          <a:bodyPr wrap="square" lIns="0" tIns="0" rIns="0" bIns="0" rtlCol="0" anchor="ctr"/>
          <a:lstStyle/>
          <a:p>
            <a:pPr marL="0" indent="0" algn="ctr">
              <a:buNone/>
            </a:pPr>
            <a:r>
              <a:rPr lang="en-US" sz="1700" b="1" dirty="0">
                <a:solidFill>
                  <a:schemeClr val="tx1"/>
                </a:solidFill>
              </a:rPr>
              <a:t>A bystander</a:t>
            </a:r>
            <a:endParaRPr lang="en-US" sz="1700" dirty="0"/>
          </a:p>
        </p:txBody>
      </p:sp>
      <p:sp>
        <p:nvSpPr>
          <p:cNvPr id="7" name="Text 5"/>
          <p:cNvSpPr txBox="1"/>
          <p:nvPr/>
        </p:nvSpPr>
        <p:spPr>
          <a:xfrm>
            <a:off x="2382012" y="1655064"/>
            <a:ext cx="3398520" cy="548640"/>
          </a:xfrm>
          <a:prstGeom prst="rect">
            <a:avLst/>
          </a:prstGeom>
          <a:noFill/>
          <a:ln/>
        </p:spPr>
        <p:txBody>
          <a:bodyPr wrap="square" lIns="0" tIns="0" rIns="0" bIns="0" rtlCol="0" anchor="t"/>
          <a:lstStyle/>
          <a:p>
            <a:pPr marL="0" indent="0">
              <a:buNone/>
            </a:pPr>
            <a:r>
              <a:rPr lang="en-US" sz="1200" b="1" kern="0" spc="100" dirty="0">
                <a:solidFill>
                  <a:schemeClr val="accent4"/>
                </a:solidFill>
              </a:rPr>
              <a:t>WHERE DOES THE THREAT COME FROM?</a:t>
            </a:r>
            <a:endParaRPr lang="en-US" sz="1200" dirty="0"/>
          </a:p>
        </p:txBody>
      </p:sp>
      <p:sp>
        <p:nvSpPr>
          <p:cNvPr id="8" name="Text 6"/>
          <p:cNvSpPr txBox="1"/>
          <p:nvPr/>
        </p:nvSpPr>
        <p:spPr>
          <a:xfrm>
            <a:off x="548640" y="2560320"/>
            <a:ext cx="2514600" cy="1554480"/>
          </a:xfrm>
          <a:prstGeom prst="rect">
            <a:avLst/>
          </a:prstGeom>
          <a:noFill/>
          <a:ln/>
        </p:spPr>
        <p:txBody>
          <a:bodyPr wrap="square" lIns="0" tIns="0" rIns="0" bIns="0" rtlCol="0" anchor="ctr"/>
          <a:lstStyle/>
          <a:p>
            <a:pPr marL="0" indent="0">
              <a:buNone/>
            </a:pPr>
            <a:r>
              <a:rPr lang="en-US" sz="1700" b="1" dirty="0">
                <a:solidFill>
                  <a:schemeClr val="tx1"/>
                </a:solidFill>
              </a:rPr>
              <a:t>The system working as designed</a:t>
            </a:r>
            <a:endParaRPr lang="en-US" sz="1700" dirty="0"/>
          </a:p>
        </p:txBody>
      </p:sp>
      <p:sp>
        <p:nvSpPr>
          <p:cNvPr id="9" name="Text 7"/>
          <p:cNvSpPr txBox="1"/>
          <p:nvPr/>
        </p:nvSpPr>
        <p:spPr>
          <a:xfrm>
            <a:off x="548640" y="4251960"/>
            <a:ext cx="2514600" cy="1188720"/>
          </a:xfrm>
          <a:prstGeom prst="rect">
            <a:avLst/>
          </a:prstGeom>
          <a:noFill/>
          <a:ln/>
        </p:spPr>
        <p:txBody>
          <a:bodyPr wrap="square" lIns="0" tIns="0" rIns="0" bIns="0" rtlCol="0" anchor="ctr"/>
          <a:lstStyle/>
          <a:p>
            <a:pPr marL="0" indent="0">
              <a:buNone/>
            </a:pPr>
            <a:r>
              <a:rPr lang="en-US" sz="1700" b="1" dirty="0">
                <a:solidFill>
                  <a:schemeClr val="tx1"/>
                </a:solidFill>
              </a:rPr>
              <a:t>An outside adversary</a:t>
            </a:r>
            <a:endParaRPr lang="en-US" sz="1700" dirty="0"/>
          </a:p>
        </p:txBody>
      </p:sp>
      <p:sp>
        <p:nvSpPr>
          <p:cNvPr id="10" name="TM-1"/>
          <p:cNvSpPr/>
          <p:nvPr/>
        </p:nvSpPr>
        <p:spPr>
          <a:xfrm>
            <a:off x="3291840" y="2560320"/>
            <a:ext cx="4114800" cy="1554480"/>
          </a:xfrm>
          <a:prstGeom prst="roundRect">
            <a:avLst>
              <a:gd name="adj" fmla="val 4706"/>
            </a:avLst>
          </a:prstGeom>
          <a:solidFill>
            <a:schemeClr val="accent2">
              <a:alpha val="12000"/>
            </a:schemeClr>
          </a:solidFill>
          <a:ln w="15875">
            <a:solidFill>
              <a:schemeClr val="accent2"/>
            </a:solidFill>
            <a:prstDash val="solid"/>
          </a:ln>
        </p:spPr>
        <p:txBody>
          <a:bodyPr/>
          <a:lstStyle/>
          <a:p>
            <a:endParaRPr lang="en-US"/>
          </a:p>
        </p:txBody>
      </p:sp>
      <p:sp>
        <p:nvSpPr>
          <p:cNvPr id="11" name="TM-1 circle"/>
          <p:cNvSpPr/>
          <p:nvPr/>
        </p:nvSpPr>
        <p:spPr>
          <a:xfrm>
            <a:off x="3493008" y="2761488"/>
            <a:ext cx="548640" cy="548640"/>
          </a:xfrm>
          <a:prstGeom prst="ellipse">
            <a:avLst/>
          </a:prstGeom>
          <a:solidFill>
            <a:schemeClr val="accent2"/>
          </a:solidFill>
          <a:ln/>
        </p:spPr>
        <p:txBody>
          <a:bodyPr/>
          <a:lstStyle/>
          <a:p>
            <a:endParaRPr lang="en-US"/>
          </a:p>
        </p:txBody>
      </p:sp>
      <p:pic>
        <p:nvPicPr>
          <p:cNvPr id="12" name="TM-1" descr="preencoded.png"/>
          <p:cNvPicPr>
            <a:picLocks noChangeAspect="1"/>
          </p:cNvPicPr>
          <p:nvPr/>
        </p:nvPicPr>
        <p:blipFill>
          <a:blip r:embed="rId3"/>
          <a:stretch>
            <a:fillRect/>
          </a:stretch>
        </p:blipFill>
        <p:spPr>
          <a:xfrm>
            <a:off x="3624682" y="2893162"/>
            <a:ext cx="285293" cy="285293"/>
          </a:xfrm>
          <a:prstGeom prst="rect">
            <a:avLst/>
          </a:prstGeom>
        </p:spPr>
      </p:pic>
      <p:sp>
        <p:nvSpPr>
          <p:cNvPr id="13" name="Text 10"/>
          <p:cNvSpPr txBox="1"/>
          <p:nvPr/>
        </p:nvSpPr>
        <p:spPr>
          <a:xfrm>
            <a:off x="4160520" y="2761488"/>
            <a:ext cx="3063240" cy="548640"/>
          </a:xfrm>
          <a:prstGeom prst="rect">
            <a:avLst/>
          </a:prstGeom>
          <a:noFill/>
          <a:ln/>
        </p:spPr>
        <p:txBody>
          <a:bodyPr wrap="square" lIns="0" tIns="0" rIns="0" bIns="0" rtlCol="0" anchor="ctr"/>
          <a:lstStyle/>
          <a:p>
            <a:pPr marL="0" indent="0">
              <a:buNone/>
            </a:pPr>
            <a:r>
              <a:rPr lang="en-US" sz="1700" b="1" dirty="0">
                <a:solidFill>
                  <a:schemeClr val="accent2"/>
                </a:solidFill>
              </a:rPr>
              <a:t>TM-1  </a:t>
            </a:r>
            <a:r>
              <a:rPr lang="en-US" sz="1700" b="1" dirty="0">
                <a:solidFill>
                  <a:schemeClr val="tx1"/>
                </a:solidFill>
              </a:rPr>
              <a:t>Platform-side threats</a:t>
            </a:r>
            <a:endParaRPr lang="en-US" sz="1700" dirty="0"/>
          </a:p>
        </p:txBody>
      </p:sp>
      <p:sp>
        <p:nvSpPr>
          <p:cNvPr id="14" name="Text 11"/>
          <p:cNvSpPr txBox="1"/>
          <p:nvPr/>
        </p:nvSpPr>
        <p:spPr>
          <a:xfrm>
            <a:off x="4160520" y="3310128"/>
            <a:ext cx="3063240" cy="749808"/>
          </a:xfrm>
          <a:prstGeom prst="rect">
            <a:avLst/>
          </a:prstGeom>
          <a:noFill/>
          <a:ln/>
        </p:spPr>
        <p:txBody>
          <a:bodyPr wrap="square" lIns="0" tIns="0" rIns="0" bIns="0" rtlCol="0" anchor="t"/>
          <a:lstStyle/>
          <a:p>
            <a:pPr marL="0" indent="0">
              <a:buNone/>
            </a:pPr>
            <a:r>
              <a:rPr lang="en-US" sz="1300" dirty="0">
                <a:solidFill>
                  <a:schemeClr val="tx1"/>
                </a:solidFill>
              </a:rPr>
              <a:t>No attacker, no misuse: the glasses do what Meta describes, and the wearer’s own data is exposed</a:t>
            </a:r>
            <a:endParaRPr lang="en-US" sz="1300" dirty="0"/>
          </a:p>
        </p:txBody>
      </p:sp>
      <p:sp>
        <p:nvSpPr>
          <p:cNvPr id="15" name="TM-2"/>
          <p:cNvSpPr/>
          <p:nvPr/>
        </p:nvSpPr>
        <p:spPr>
          <a:xfrm>
            <a:off x="7543800" y="2560320"/>
            <a:ext cx="4096512" cy="1554480"/>
          </a:xfrm>
          <a:prstGeom prst="roundRect">
            <a:avLst>
              <a:gd name="adj" fmla="val 4706"/>
            </a:avLst>
          </a:prstGeom>
          <a:solidFill>
            <a:schemeClr val="accent1">
              <a:alpha val="12000"/>
            </a:schemeClr>
          </a:solidFill>
          <a:ln w="15875">
            <a:solidFill>
              <a:schemeClr val="accent1"/>
            </a:solidFill>
            <a:prstDash val="solid"/>
          </a:ln>
        </p:spPr>
        <p:txBody>
          <a:bodyPr/>
          <a:lstStyle/>
          <a:p>
            <a:endParaRPr lang="en-US"/>
          </a:p>
        </p:txBody>
      </p:sp>
      <p:sp>
        <p:nvSpPr>
          <p:cNvPr id="16" name="TM-2 circle"/>
          <p:cNvSpPr/>
          <p:nvPr/>
        </p:nvSpPr>
        <p:spPr>
          <a:xfrm>
            <a:off x="7744968" y="2761488"/>
            <a:ext cx="548640" cy="548640"/>
          </a:xfrm>
          <a:prstGeom prst="ellipse">
            <a:avLst/>
          </a:prstGeom>
          <a:solidFill>
            <a:schemeClr val="accent1"/>
          </a:solidFill>
          <a:ln/>
        </p:spPr>
        <p:txBody>
          <a:bodyPr/>
          <a:lstStyle/>
          <a:p>
            <a:endParaRPr lang="en-US"/>
          </a:p>
        </p:txBody>
      </p:sp>
      <p:pic>
        <p:nvPicPr>
          <p:cNvPr id="17" name="TM-2" descr="preencoded.png"/>
          <p:cNvPicPr>
            <a:picLocks noChangeAspect="1"/>
          </p:cNvPicPr>
          <p:nvPr/>
        </p:nvPicPr>
        <p:blipFill>
          <a:blip r:embed="rId4"/>
          <a:stretch>
            <a:fillRect/>
          </a:stretch>
        </p:blipFill>
        <p:spPr>
          <a:xfrm>
            <a:off x="7876642" y="2893162"/>
            <a:ext cx="285293" cy="285293"/>
          </a:xfrm>
          <a:prstGeom prst="rect">
            <a:avLst/>
          </a:prstGeom>
        </p:spPr>
      </p:pic>
      <p:sp>
        <p:nvSpPr>
          <p:cNvPr id="18" name="Text 14"/>
          <p:cNvSpPr txBox="1"/>
          <p:nvPr/>
        </p:nvSpPr>
        <p:spPr>
          <a:xfrm>
            <a:off x="8412480" y="2761488"/>
            <a:ext cx="3044952" cy="548640"/>
          </a:xfrm>
          <a:prstGeom prst="rect">
            <a:avLst/>
          </a:prstGeom>
          <a:noFill/>
          <a:ln/>
        </p:spPr>
        <p:txBody>
          <a:bodyPr wrap="square" lIns="0" tIns="0" rIns="0" bIns="0" rtlCol="0" anchor="ctr"/>
          <a:lstStyle/>
          <a:p>
            <a:pPr marL="0" indent="0">
              <a:buNone/>
            </a:pPr>
            <a:r>
              <a:rPr lang="en-US" sz="1700" b="1" dirty="0">
                <a:solidFill>
                  <a:schemeClr val="accent1"/>
                </a:solidFill>
              </a:rPr>
              <a:t>TM-2  </a:t>
            </a:r>
            <a:r>
              <a:rPr lang="en-US" sz="1700" b="1" dirty="0">
                <a:solidFill>
                  <a:schemeClr val="tx1"/>
                </a:solidFill>
              </a:rPr>
              <a:t>Bystander exposure</a:t>
            </a:r>
            <a:endParaRPr lang="en-US" sz="1700" dirty="0"/>
          </a:p>
        </p:txBody>
      </p:sp>
      <p:sp>
        <p:nvSpPr>
          <p:cNvPr id="19" name="Text 15"/>
          <p:cNvSpPr txBox="1"/>
          <p:nvPr/>
        </p:nvSpPr>
        <p:spPr>
          <a:xfrm>
            <a:off x="8412480" y="3310128"/>
            <a:ext cx="3044952" cy="749808"/>
          </a:xfrm>
          <a:prstGeom prst="rect">
            <a:avLst/>
          </a:prstGeom>
          <a:noFill/>
          <a:ln/>
        </p:spPr>
        <p:txBody>
          <a:bodyPr wrap="square" lIns="0" tIns="0" rIns="0" bIns="0" rtlCol="0" anchor="t"/>
          <a:lstStyle/>
          <a:p>
            <a:pPr marL="0" indent="0">
              <a:buNone/>
            </a:pPr>
            <a:r>
              <a:rPr lang="en-US" sz="1300" dirty="0">
                <a:solidFill>
                  <a:schemeClr val="tx1"/>
                </a:solidFill>
              </a:rPr>
              <a:t>Nearby people supply faces, voices and documents without notice or consent</a:t>
            </a:r>
            <a:endParaRPr lang="en-US" sz="1300" dirty="0"/>
          </a:p>
        </p:txBody>
      </p:sp>
      <p:sp>
        <p:nvSpPr>
          <p:cNvPr id="20" name="TM-3"/>
          <p:cNvSpPr/>
          <p:nvPr/>
        </p:nvSpPr>
        <p:spPr>
          <a:xfrm>
            <a:off x="3291840" y="4251960"/>
            <a:ext cx="8348472" cy="1188720"/>
          </a:xfrm>
          <a:prstGeom prst="roundRect">
            <a:avLst>
              <a:gd name="adj" fmla="val 6154"/>
            </a:avLst>
          </a:prstGeom>
          <a:solidFill>
            <a:schemeClr val="tx2">
              <a:alpha val="12000"/>
            </a:schemeClr>
          </a:solidFill>
          <a:ln w="15875">
            <a:solidFill>
              <a:schemeClr val="tx2"/>
            </a:solidFill>
            <a:prstDash val="solid"/>
          </a:ln>
        </p:spPr>
        <p:txBody>
          <a:bodyPr/>
          <a:lstStyle/>
          <a:p>
            <a:endParaRPr lang="en-US"/>
          </a:p>
        </p:txBody>
      </p:sp>
      <p:sp>
        <p:nvSpPr>
          <p:cNvPr id="21" name="TM-3 circle"/>
          <p:cNvSpPr/>
          <p:nvPr/>
        </p:nvSpPr>
        <p:spPr>
          <a:xfrm>
            <a:off x="3493008" y="4453128"/>
            <a:ext cx="548640" cy="548640"/>
          </a:xfrm>
          <a:prstGeom prst="ellipse">
            <a:avLst/>
          </a:prstGeom>
          <a:solidFill>
            <a:schemeClr val="tx2"/>
          </a:solidFill>
          <a:ln/>
        </p:spPr>
        <p:txBody>
          <a:bodyPr/>
          <a:lstStyle/>
          <a:p>
            <a:endParaRPr lang="en-US"/>
          </a:p>
        </p:txBody>
      </p:sp>
      <p:pic>
        <p:nvPicPr>
          <p:cNvPr id="22" name="TM-3" descr="preencoded.png"/>
          <p:cNvPicPr>
            <a:picLocks noChangeAspect="1"/>
          </p:cNvPicPr>
          <p:nvPr/>
        </p:nvPicPr>
        <p:blipFill>
          <a:blip r:embed="rId5"/>
          <a:stretch>
            <a:fillRect/>
          </a:stretch>
        </p:blipFill>
        <p:spPr>
          <a:xfrm>
            <a:off x="3624682" y="4584802"/>
            <a:ext cx="285293" cy="285293"/>
          </a:xfrm>
          <a:prstGeom prst="rect">
            <a:avLst/>
          </a:prstGeom>
        </p:spPr>
      </p:pic>
      <p:sp>
        <p:nvSpPr>
          <p:cNvPr id="23" name="Text 18"/>
          <p:cNvSpPr txBox="1"/>
          <p:nvPr/>
        </p:nvSpPr>
        <p:spPr>
          <a:xfrm>
            <a:off x="4160520" y="4453128"/>
            <a:ext cx="7296912" cy="548640"/>
          </a:xfrm>
          <a:prstGeom prst="rect">
            <a:avLst/>
          </a:prstGeom>
          <a:noFill/>
          <a:ln/>
        </p:spPr>
        <p:txBody>
          <a:bodyPr wrap="square" lIns="0" tIns="0" rIns="0" bIns="0" rtlCol="0" anchor="ctr"/>
          <a:lstStyle/>
          <a:p>
            <a:pPr marL="0" indent="0">
              <a:buNone/>
            </a:pPr>
            <a:r>
              <a:rPr lang="en-US" sz="1700" b="1" dirty="0">
                <a:solidFill>
                  <a:schemeClr val="tx2"/>
                </a:solidFill>
              </a:rPr>
              <a:t>TM-3  </a:t>
            </a:r>
            <a:r>
              <a:rPr lang="en-US" sz="1700" b="1" dirty="0">
                <a:solidFill>
                  <a:schemeClr val="tx1"/>
                </a:solidFill>
              </a:rPr>
              <a:t>External-adversary threats</a:t>
            </a:r>
            <a:endParaRPr lang="en-US" sz="1700" dirty="0"/>
          </a:p>
        </p:txBody>
      </p:sp>
      <p:sp>
        <p:nvSpPr>
          <p:cNvPr id="24" name="Text 19"/>
          <p:cNvSpPr txBox="1"/>
          <p:nvPr/>
        </p:nvSpPr>
        <p:spPr>
          <a:xfrm>
            <a:off x="4160520" y="5001768"/>
            <a:ext cx="7296912" cy="384048"/>
          </a:xfrm>
          <a:prstGeom prst="rect">
            <a:avLst/>
          </a:prstGeom>
          <a:noFill/>
          <a:ln/>
        </p:spPr>
        <p:txBody>
          <a:bodyPr wrap="square" lIns="0" tIns="0" rIns="0" bIns="0" rtlCol="0" anchor="t"/>
          <a:lstStyle/>
          <a:p>
            <a:pPr marL="0" indent="0">
              <a:buNone/>
            </a:pPr>
            <a:r>
              <a:rPr lang="en-US" sz="1300" dirty="0">
                <a:solidFill>
                  <a:schemeClr val="tx1"/>
                </a:solidFill>
              </a:rPr>
              <a:t>An outsider watches the network traffic or attacks the AI model; the victim can be either</a:t>
            </a:r>
            <a:endParaRPr lang="en-US" sz="1300" dirty="0"/>
          </a:p>
        </p:txBody>
      </p:sp>
      <p:sp>
        <p:nvSpPr>
          <p:cNvPr id="27"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Threat Model 1: </a:t>
            </a:r>
            <a:r>
              <a:rPr lang="en-US" dirty="0"/>
              <a:t>T</a:t>
            </a:r>
            <a:r>
              <a:rPr lang="en-US" sz="3200" b="1" dirty="0">
                <a:solidFill>
                  <a:schemeClr val="tx1"/>
                </a:solidFill>
              </a:rPr>
              <a:t>he wearer</a:t>
            </a:r>
            <a:endParaRPr lang="en-US" sz="3200" dirty="0"/>
          </a:p>
        </p:txBody>
      </p:sp>
      <p:sp>
        <p:nvSpPr>
          <p:cNvPr id="7" name="C1 strip"/>
          <p:cNvSpPr/>
          <p:nvPr/>
        </p:nvSpPr>
        <p:spPr>
          <a:xfrm>
            <a:off x="548640" y="1783080"/>
            <a:ext cx="1737360" cy="731520"/>
          </a:xfrm>
          <a:prstGeom prst="roundRect">
            <a:avLst>
              <a:gd name="adj" fmla="val 10000"/>
            </a:avLst>
          </a:prstGeom>
          <a:solidFill>
            <a:schemeClr val="accent2"/>
          </a:solidFill>
          <a:ln/>
        </p:spPr>
        <p:txBody>
          <a:bodyPr/>
          <a:lstStyle/>
          <a:p>
            <a:endParaRPr lang="en-US"/>
          </a:p>
        </p:txBody>
      </p:sp>
      <p:sp>
        <p:nvSpPr>
          <p:cNvPr id="8" name="Text 6"/>
          <p:cNvSpPr txBox="1"/>
          <p:nvPr/>
        </p:nvSpPr>
        <p:spPr>
          <a:xfrm>
            <a:off x="658368"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C1</a:t>
            </a:r>
            <a:endParaRPr lang="en-US" sz="1200" dirty="0"/>
          </a:p>
          <a:p>
            <a:pPr marL="0" indent="0">
              <a:buNone/>
            </a:pPr>
            <a:r>
              <a:rPr lang="en-US" sz="1300" b="1" dirty="0">
                <a:solidFill>
                  <a:schemeClr val="bg1"/>
                </a:solidFill>
              </a:rPr>
              <a:t>Ambient sensing</a:t>
            </a:r>
            <a:endParaRPr lang="en-US" sz="1200" dirty="0"/>
          </a:p>
        </p:txBody>
      </p:sp>
      <p:sp>
        <p:nvSpPr>
          <p:cNvPr id="9" name="C2 strip"/>
          <p:cNvSpPr/>
          <p:nvPr/>
        </p:nvSpPr>
        <p:spPr>
          <a:xfrm>
            <a:off x="2419502" y="1783080"/>
            <a:ext cx="1737360" cy="731520"/>
          </a:xfrm>
          <a:prstGeom prst="roundRect">
            <a:avLst>
              <a:gd name="adj" fmla="val 10000"/>
            </a:avLst>
          </a:prstGeom>
          <a:solidFill>
            <a:schemeClr val="bg2"/>
          </a:solidFill>
          <a:ln/>
        </p:spPr>
        <p:txBody>
          <a:bodyPr/>
          <a:lstStyle/>
          <a:p>
            <a:endParaRPr lang="en-US"/>
          </a:p>
        </p:txBody>
      </p:sp>
      <p:sp>
        <p:nvSpPr>
          <p:cNvPr id="10" name="Text 8"/>
          <p:cNvSpPr txBox="1"/>
          <p:nvPr/>
        </p:nvSpPr>
        <p:spPr>
          <a:xfrm>
            <a:off x="2529230" y="1783080"/>
            <a:ext cx="1554480" cy="731520"/>
          </a:xfrm>
          <a:prstGeom prst="rect">
            <a:avLst/>
          </a:prstGeom>
          <a:noFill/>
          <a:ln/>
        </p:spPr>
        <p:txBody>
          <a:bodyPr wrap="square" lIns="0" tIns="0" rIns="0" bIns="0" rtlCol="0" anchor="ctr"/>
          <a:lstStyle/>
          <a:p>
            <a:pPr marL="0" indent="0">
              <a:buNone/>
            </a:pPr>
            <a:r>
              <a:rPr lang="en-US" sz="1200" b="1" dirty="0">
                <a:solidFill>
                  <a:schemeClr val="accent4"/>
                </a:solidFill>
              </a:rPr>
              <a:t>C2</a:t>
            </a:r>
            <a:endParaRPr lang="en-US" sz="1200" dirty="0"/>
          </a:p>
          <a:p>
            <a:pPr marL="0" indent="0">
              <a:buNone/>
            </a:pPr>
            <a:r>
              <a:rPr lang="en-US" sz="1300" b="1" dirty="0">
                <a:solidFill>
                  <a:schemeClr val="accent4"/>
                </a:solidFill>
              </a:rPr>
              <a:t>Explicit capture</a:t>
            </a:r>
            <a:endParaRPr lang="en-US" sz="1200" dirty="0"/>
          </a:p>
        </p:txBody>
      </p:sp>
      <p:sp>
        <p:nvSpPr>
          <p:cNvPr id="11" name="C3 strip"/>
          <p:cNvSpPr/>
          <p:nvPr/>
        </p:nvSpPr>
        <p:spPr>
          <a:xfrm>
            <a:off x="4290365" y="1783080"/>
            <a:ext cx="1737360" cy="731520"/>
          </a:xfrm>
          <a:prstGeom prst="roundRect">
            <a:avLst>
              <a:gd name="adj" fmla="val 10000"/>
            </a:avLst>
          </a:prstGeom>
          <a:solidFill>
            <a:schemeClr val="bg2"/>
          </a:solidFill>
          <a:ln/>
        </p:spPr>
        <p:txBody>
          <a:bodyPr/>
          <a:lstStyle/>
          <a:p>
            <a:endParaRPr lang="en-US"/>
          </a:p>
        </p:txBody>
      </p:sp>
      <p:sp>
        <p:nvSpPr>
          <p:cNvPr id="12" name="Text 10"/>
          <p:cNvSpPr txBox="1"/>
          <p:nvPr/>
        </p:nvSpPr>
        <p:spPr>
          <a:xfrm>
            <a:off x="4400093" y="1783080"/>
            <a:ext cx="1554480" cy="731520"/>
          </a:xfrm>
          <a:prstGeom prst="rect">
            <a:avLst/>
          </a:prstGeom>
          <a:noFill/>
          <a:ln/>
        </p:spPr>
        <p:txBody>
          <a:bodyPr wrap="square" lIns="0" tIns="0" rIns="0" bIns="0" rtlCol="0" anchor="ctr"/>
          <a:lstStyle/>
          <a:p>
            <a:pPr marL="0" indent="0">
              <a:buNone/>
            </a:pPr>
            <a:r>
              <a:rPr lang="en-US" sz="1200" b="1" dirty="0">
                <a:solidFill>
                  <a:schemeClr val="accent4"/>
                </a:solidFill>
              </a:rPr>
              <a:t>C3</a:t>
            </a:r>
            <a:endParaRPr lang="en-US" sz="1200" dirty="0"/>
          </a:p>
          <a:p>
            <a:pPr marL="0" indent="0">
              <a:buNone/>
            </a:pPr>
            <a:r>
              <a:rPr lang="en-US" sz="1300" b="1" dirty="0">
                <a:solidFill>
                  <a:schemeClr val="accent4"/>
                </a:solidFill>
              </a:rPr>
              <a:t>Session capture</a:t>
            </a:r>
            <a:endParaRPr lang="en-US" sz="1200" dirty="0"/>
          </a:p>
        </p:txBody>
      </p:sp>
      <p:sp>
        <p:nvSpPr>
          <p:cNvPr id="13" name="C4 strip"/>
          <p:cNvSpPr/>
          <p:nvPr/>
        </p:nvSpPr>
        <p:spPr>
          <a:xfrm>
            <a:off x="6161227" y="1783080"/>
            <a:ext cx="1737360" cy="731520"/>
          </a:xfrm>
          <a:prstGeom prst="roundRect">
            <a:avLst>
              <a:gd name="adj" fmla="val 10000"/>
            </a:avLst>
          </a:prstGeom>
          <a:solidFill>
            <a:schemeClr val="accent2"/>
          </a:solidFill>
          <a:ln/>
        </p:spPr>
        <p:txBody>
          <a:bodyPr/>
          <a:lstStyle/>
          <a:p>
            <a:endParaRPr lang="en-US"/>
          </a:p>
        </p:txBody>
      </p:sp>
      <p:sp>
        <p:nvSpPr>
          <p:cNvPr id="14" name="Text 12"/>
          <p:cNvSpPr txBox="1"/>
          <p:nvPr/>
        </p:nvSpPr>
        <p:spPr>
          <a:xfrm>
            <a:off x="6270955"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C4</a:t>
            </a:r>
            <a:endParaRPr lang="en-US" sz="1200" dirty="0"/>
          </a:p>
          <a:p>
            <a:pPr marL="0" indent="0">
              <a:buNone/>
            </a:pPr>
            <a:r>
              <a:rPr lang="en-US" sz="1300" b="1" dirty="0">
                <a:solidFill>
                  <a:schemeClr val="bg1"/>
                </a:solidFill>
              </a:rPr>
              <a:t>Transfer</a:t>
            </a:r>
            <a:endParaRPr lang="en-US" sz="1200" dirty="0"/>
          </a:p>
        </p:txBody>
      </p:sp>
      <p:sp>
        <p:nvSpPr>
          <p:cNvPr id="15" name="C5 strip"/>
          <p:cNvSpPr/>
          <p:nvPr/>
        </p:nvSpPr>
        <p:spPr>
          <a:xfrm>
            <a:off x="8032090" y="1783080"/>
            <a:ext cx="1737360" cy="731520"/>
          </a:xfrm>
          <a:prstGeom prst="roundRect">
            <a:avLst>
              <a:gd name="adj" fmla="val 10000"/>
            </a:avLst>
          </a:prstGeom>
          <a:solidFill>
            <a:schemeClr val="accent2"/>
          </a:solidFill>
          <a:ln/>
        </p:spPr>
        <p:txBody>
          <a:bodyPr/>
          <a:lstStyle/>
          <a:p>
            <a:endParaRPr lang="en-US"/>
          </a:p>
        </p:txBody>
      </p:sp>
      <p:sp>
        <p:nvSpPr>
          <p:cNvPr id="16" name="Text 14"/>
          <p:cNvSpPr txBox="1"/>
          <p:nvPr/>
        </p:nvSpPr>
        <p:spPr>
          <a:xfrm>
            <a:off x="8141818"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C5</a:t>
            </a:r>
            <a:endParaRPr lang="en-US" sz="1200" dirty="0"/>
          </a:p>
          <a:p>
            <a:pPr marL="0" indent="0">
              <a:buNone/>
            </a:pPr>
            <a:r>
              <a:rPr lang="en-US" sz="1300" b="1" dirty="0">
                <a:solidFill>
                  <a:schemeClr val="bg1"/>
                </a:solidFill>
              </a:rPr>
              <a:t>Cloud processing &amp; storage</a:t>
            </a:r>
            <a:endParaRPr lang="en-US" sz="1200" dirty="0"/>
          </a:p>
        </p:txBody>
      </p:sp>
      <p:sp>
        <p:nvSpPr>
          <p:cNvPr id="17" name="C6 strip"/>
          <p:cNvSpPr/>
          <p:nvPr/>
        </p:nvSpPr>
        <p:spPr>
          <a:xfrm>
            <a:off x="9902952" y="1783080"/>
            <a:ext cx="1737360" cy="731520"/>
          </a:xfrm>
          <a:prstGeom prst="roundRect">
            <a:avLst>
              <a:gd name="adj" fmla="val 10000"/>
            </a:avLst>
          </a:prstGeom>
          <a:solidFill>
            <a:schemeClr val="accent2"/>
          </a:solidFill>
          <a:ln/>
        </p:spPr>
        <p:txBody>
          <a:bodyPr/>
          <a:lstStyle/>
          <a:p>
            <a:endParaRPr lang="en-US"/>
          </a:p>
        </p:txBody>
      </p:sp>
      <p:sp>
        <p:nvSpPr>
          <p:cNvPr id="18" name="Text 16"/>
          <p:cNvSpPr txBox="1"/>
          <p:nvPr/>
        </p:nvSpPr>
        <p:spPr>
          <a:xfrm>
            <a:off x="10012680"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C6</a:t>
            </a:r>
            <a:endParaRPr lang="en-US" sz="1200" dirty="0"/>
          </a:p>
          <a:p>
            <a:pPr marL="0" indent="0">
              <a:buNone/>
            </a:pPr>
            <a:r>
              <a:rPr lang="en-US" sz="1300" b="1" dirty="0">
                <a:solidFill>
                  <a:schemeClr val="bg1"/>
                </a:solidFill>
              </a:rPr>
              <a:t>Human review &amp; reuse</a:t>
            </a:r>
            <a:endParaRPr lang="en-US" sz="1200" dirty="0"/>
          </a:p>
        </p:txBody>
      </p:sp>
      <p:sp>
        <p:nvSpPr>
          <p:cNvPr id="19" name="Connector C1"/>
          <p:cNvSpPr/>
          <p:nvPr/>
        </p:nvSpPr>
        <p:spPr>
          <a:xfrm>
            <a:off x="1417320" y="2514600"/>
            <a:ext cx="0" cy="228600"/>
          </a:xfrm>
          <a:prstGeom prst="line">
            <a:avLst/>
          </a:prstGeom>
          <a:noFill/>
          <a:ln w="19050">
            <a:solidFill>
              <a:schemeClr val="accent2"/>
            </a:solidFill>
            <a:prstDash val="solid"/>
          </a:ln>
        </p:spPr>
        <p:txBody>
          <a:bodyPr/>
          <a:lstStyle/>
          <a:p>
            <a:endParaRPr lang="en-US"/>
          </a:p>
        </p:txBody>
      </p:sp>
      <p:sp>
        <p:nvSpPr>
          <p:cNvPr id="20" name="Step 1"/>
          <p:cNvSpPr/>
          <p:nvPr/>
        </p:nvSpPr>
        <p:spPr>
          <a:xfrm>
            <a:off x="548640"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21" name="Step 1 number"/>
          <p:cNvSpPr/>
          <p:nvPr/>
        </p:nvSpPr>
        <p:spPr>
          <a:xfrm>
            <a:off x="658368" y="2852928"/>
            <a:ext cx="310896" cy="310896"/>
          </a:xfrm>
          <a:prstGeom prst="ellipse">
            <a:avLst/>
          </a:prstGeom>
          <a:solidFill>
            <a:schemeClr val="accent2"/>
          </a:solidFill>
          <a:ln/>
        </p:spPr>
        <p:txBody>
          <a:bodyPr/>
          <a:lstStyle/>
          <a:p>
            <a:endParaRPr lang="en-US"/>
          </a:p>
        </p:txBody>
      </p:sp>
      <p:sp>
        <p:nvSpPr>
          <p:cNvPr id="22" name="Text 20"/>
          <p:cNvSpPr txBox="1"/>
          <p:nvPr/>
        </p:nvSpPr>
        <p:spPr>
          <a:xfrm>
            <a:off x="658368"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23" name="Text 21"/>
          <p:cNvSpPr txBox="1"/>
          <p:nvPr/>
        </p:nvSpPr>
        <p:spPr>
          <a:xfrm>
            <a:off x="676656" y="3246120"/>
            <a:ext cx="1499616" cy="1325880"/>
          </a:xfrm>
          <a:prstGeom prst="rect">
            <a:avLst/>
          </a:prstGeom>
          <a:noFill/>
          <a:ln/>
        </p:spPr>
        <p:txBody>
          <a:bodyPr wrap="square" lIns="0" tIns="0" rIns="0" bIns="0" rtlCol="0" anchor="t"/>
          <a:lstStyle/>
          <a:p>
            <a:pPr marL="0" indent="0">
              <a:buNone/>
            </a:pPr>
            <a:r>
              <a:rPr lang="en-US" sz="1300" dirty="0">
                <a:solidFill>
                  <a:schemeClr val="tx1"/>
                </a:solidFill>
              </a:rPr>
              <a:t>TV audio is misheard as “Hey Meta”; ~10 s of sound, including a private phone call, is captured</a:t>
            </a:r>
            <a:endParaRPr lang="en-US" sz="1300" dirty="0"/>
          </a:p>
        </p:txBody>
      </p:sp>
      <p:sp>
        <p:nvSpPr>
          <p:cNvPr id="24" name="Connector C4"/>
          <p:cNvSpPr/>
          <p:nvPr/>
        </p:nvSpPr>
        <p:spPr>
          <a:xfrm>
            <a:off x="7029907" y="2514600"/>
            <a:ext cx="0" cy="228600"/>
          </a:xfrm>
          <a:prstGeom prst="line">
            <a:avLst/>
          </a:prstGeom>
          <a:noFill/>
          <a:ln w="19050">
            <a:solidFill>
              <a:schemeClr val="accent2"/>
            </a:solidFill>
            <a:prstDash val="solid"/>
          </a:ln>
        </p:spPr>
        <p:txBody>
          <a:bodyPr/>
          <a:lstStyle/>
          <a:p>
            <a:endParaRPr lang="en-US"/>
          </a:p>
        </p:txBody>
      </p:sp>
      <p:sp>
        <p:nvSpPr>
          <p:cNvPr id="25" name="Step 2"/>
          <p:cNvSpPr/>
          <p:nvPr/>
        </p:nvSpPr>
        <p:spPr>
          <a:xfrm>
            <a:off x="6161227"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26" name="Step 2 number"/>
          <p:cNvSpPr/>
          <p:nvPr/>
        </p:nvSpPr>
        <p:spPr>
          <a:xfrm>
            <a:off x="6270955" y="2852928"/>
            <a:ext cx="310896" cy="310896"/>
          </a:xfrm>
          <a:prstGeom prst="ellipse">
            <a:avLst/>
          </a:prstGeom>
          <a:solidFill>
            <a:schemeClr val="accent2"/>
          </a:solidFill>
          <a:ln/>
        </p:spPr>
        <p:txBody>
          <a:bodyPr/>
          <a:lstStyle/>
          <a:p>
            <a:endParaRPr lang="en-US"/>
          </a:p>
        </p:txBody>
      </p:sp>
      <p:sp>
        <p:nvSpPr>
          <p:cNvPr id="27" name="Text 25"/>
          <p:cNvSpPr txBox="1"/>
          <p:nvPr/>
        </p:nvSpPr>
        <p:spPr>
          <a:xfrm>
            <a:off x="6270955"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2</a:t>
            </a:r>
            <a:endParaRPr lang="en-US" sz="1300" dirty="0"/>
          </a:p>
        </p:txBody>
      </p:sp>
      <p:sp>
        <p:nvSpPr>
          <p:cNvPr id="28" name="Text 26"/>
          <p:cNvSpPr txBox="1"/>
          <p:nvPr/>
        </p:nvSpPr>
        <p:spPr>
          <a:xfrm>
            <a:off x="6289243" y="3246120"/>
            <a:ext cx="1499616" cy="1325880"/>
          </a:xfrm>
          <a:prstGeom prst="rect">
            <a:avLst/>
          </a:prstGeom>
          <a:noFill/>
          <a:ln/>
        </p:spPr>
        <p:txBody>
          <a:bodyPr wrap="square" lIns="0" tIns="0" rIns="0" bIns="0" rtlCol="0" anchor="t"/>
          <a:lstStyle/>
          <a:p>
            <a:pPr marL="0" indent="0">
              <a:buNone/>
            </a:pPr>
            <a:r>
              <a:rPr lang="en-US" sz="1300" dirty="0">
                <a:solidFill>
                  <a:schemeClr val="tx1"/>
                </a:solidFill>
              </a:rPr>
              <a:t>The clip is uploaded off the glasses</a:t>
            </a:r>
            <a:endParaRPr lang="en-US" sz="1300" dirty="0"/>
          </a:p>
        </p:txBody>
      </p:sp>
      <p:sp>
        <p:nvSpPr>
          <p:cNvPr id="29" name="Connector C5"/>
          <p:cNvSpPr/>
          <p:nvPr/>
        </p:nvSpPr>
        <p:spPr>
          <a:xfrm>
            <a:off x="8900770" y="2514600"/>
            <a:ext cx="0" cy="228600"/>
          </a:xfrm>
          <a:prstGeom prst="line">
            <a:avLst/>
          </a:prstGeom>
          <a:noFill/>
          <a:ln w="19050">
            <a:solidFill>
              <a:schemeClr val="accent2"/>
            </a:solidFill>
            <a:prstDash val="solid"/>
          </a:ln>
        </p:spPr>
        <p:txBody>
          <a:bodyPr/>
          <a:lstStyle/>
          <a:p>
            <a:endParaRPr lang="en-US"/>
          </a:p>
        </p:txBody>
      </p:sp>
      <p:sp>
        <p:nvSpPr>
          <p:cNvPr id="30" name="Step 3"/>
          <p:cNvSpPr/>
          <p:nvPr/>
        </p:nvSpPr>
        <p:spPr>
          <a:xfrm>
            <a:off x="8032090"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31" name="Step 3 number"/>
          <p:cNvSpPr/>
          <p:nvPr/>
        </p:nvSpPr>
        <p:spPr>
          <a:xfrm>
            <a:off x="8141818" y="2852928"/>
            <a:ext cx="310896" cy="310896"/>
          </a:xfrm>
          <a:prstGeom prst="ellipse">
            <a:avLst/>
          </a:prstGeom>
          <a:solidFill>
            <a:schemeClr val="accent2"/>
          </a:solidFill>
          <a:ln/>
        </p:spPr>
        <p:txBody>
          <a:bodyPr/>
          <a:lstStyle/>
          <a:p>
            <a:endParaRPr lang="en-US"/>
          </a:p>
        </p:txBody>
      </p:sp>
      <p:sp>
        <p:nvSpPr>
          <p:cNvPr id="32" name="Text 30"/>
          <p:cNvSpPr txBox="1"/>
          <p:nvPr/>
        </p:nvSpPr>
        <p:spPr>
          <a:xfrm>
            <a:off x="8141818"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33" name="Text 31"/>
          <p:cNvSpPr txBox="1"/>
          <p:nvPr/>
        </p:nvSpPr>
        <p:spPr>
          <a:xfrm>
            <a:off x="8160106" y="3246120"/>
            <a:ext cx="1499616" cy="1325880"/>
          </a:xfrm>
          <a:prstGeom prst="rect">
            <a:avLst/>
          </a:prstGeom>
          <a:noFill/>
          <a:ln/>
        </p:spPr>
        <p:txBody>
          <a:bodyPr wrap="square" lIns="0" tIns="0" rIns="0" bIns="0" rtlCol="0" anchor="t"/>
          <a:lstStyle/>
          <a:p>
            <a:r>
              <a:rPr lang="en-US" sz="1300" dirty="0"/>
              <a:t>Process and keep the recordings, transcripts, media and metadata</a:t>
            </a:r>
          </a:p>
        </p:txBody>
      </p:sp>
      <p:sp>
        <p:nvSpPr>
          <p:cNvPr id="34" name="Connector C6"/>
          <p:cNvSpPr/>
          <p:nvPr/>
        </p:nvSpPr>
        <p:spPr>
          <a:xfrm>
            <a:off x="10771632" y="2514600"/>
            <a:ext cx="0" cy="228600"/>
          </a:xfrm>
          <a:prstGeom prst="line">
            <a:avLst/>
          </a:prstGeom>
          <a:noFill/>
          <a:ln w="19050">
            <a:solidFill>
              <a:schemeClr val="accent2"/>
            </a:solidFill>
            <a:prstDash val="solid"/>
          </a:ln>
        </p:spPr>
        <p:txBody>
          <a:bodyPr/>
          <a:lstStyle/>
          <a:p>
            <a:endParaRPr lang="en-US"/>
          </a:p>
        </p:txBody>
      </p:sp>
      <p:sp>
        <p:nvSpPr>
          <p:cNvPr id="35" name="Step 4"/>
          <p:cNvSpPr/>
          <p:nvPr/>
        </p:nvSpPr>
        <p:spPr>
          <a:xfrm>
            <a:off x="9902952"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36" name="Step 4 number"/>
          <p:cNvSpPr/>
          <p:nvPr/>
        </p:nvSpPr>
        <p:spPr>
          <a:xfrm>
            <a:off x="10012680" y="2852928"/>
            <a:ext cx="310896" cy="310896"/>
          </a:xfrm>
          <a:prstGeom prst="ellipse">
            <a:avLst/>
          </a:prstGeom>
          <a:solidFill>
            <a:schemeClr val="accent2"/>
          </a:solidFill>
          <a:ln/>
        </p:spPr>
        <p:txBody>
          <a:bodyPr/>
          <a:lstStyle/>
          <a:p>
            <a:endParaRPr lang="en-US"/>
          </a:p>
        </p:txBody>
      </p:sp>
      <p:sp>
        <p:nvSpPr>
          <p:cNvPr id="37" name="Text 35"/>
          <p:cNvSpPr txBox="1"/>
          <p:nvPr/>
        </p:nvSpPr>
        <p:spPr>
          <a:xfrm>
            <a:off x="10012680"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4</a:t>
            </a:r>
            <a:endParaRPr lang="en-US" sz="1300" dirty="0"/>
          </a:p>
        </p:txBody>
      </p:sp>
      <p:sp>
        <p:nvSpPr>
          <p:cNvPr id="38" name="Text 36"/>
          <p:cNvSpPr txBox="1"/>
          <p:nvPr/>
        </p:nvSpPr>
        <p:spPr>
          <a:xfrm>
            <a:off x="10030968" y="3246120"/>
            <a:ext cx="1499616" cy="1325880"/>
          </a:xfrm>
          <a:prstGeom prst="rect">
            <a:avLst/>
          </a:prstGeom>
          <a:noFill/>
          <a:ln/>
        </p:spPr>
        <p:txBody>
          <a:bodyPr wrap="square" lIns="0" tIns="0" rIns="0" bIns="0" rtlCol="0" anchor="t"/>
          <a:lstStyle/>
          <a:p>
            <a:pPr marL="0" indent="0">
              <a:buNone/>
            </a:pPr>
            <a:r>
              <a:rPr lang="en-US" sz="1300" dirty="0">
                <a:solidFill>
                  <a:schemeClr val="tx1"/>
                </a:solidFill>
              </a:rPr>
              <a:t>It can reach a human reviewer or used for training</a:t>
            </a:r>
            <a:endParaRPr lang="en-US" sz="1300" dirty="0"/>
          </a:p>
        </p:txBody>
      </p:sp>
      <p:sp>
        <p:nvSpPr>
          <p:cNvPr id="39" name="Skip C2-C3"/>
          <p:cNvSpPr/>
          <p:nvPr/>
        </p:nvSpPr>
        <p:spPr>
          <a:xfrm>
            <a:off x="2373782" y="3703320"/>
            <a:ext cx="3741725" cy="0"/>
          </a:xfrm>
          <a:prstGeom prst="line">
            <a:avLst/>
          </a:prstGeom>
          <a:noFill/>
          <a:ln w="19050">
            <a:solidFill>
              <a:schemeClr val="accent4"/>
            </a:solidFill>
            <a:prstDash val="dash"/>
            <a:tailEnd type="triangle"/>
          </a:ln>
        </p:spPr>
        <p:txBody>
          <a:bodyPr/>
          <a:lstStyle/>
          <a:p>
            <a:endParaRPr lang="en-US"/>
          </a:p>
        </p:txBody>
      </p:sp>
      <p:sp>
        <p:nvSpPr>
          <p:cNvPr id="40" name="Text 38"/>
          <p:cNvSpPr txBox="1"/>
          <p:nvPr/>
        </p:nvSpPr>
        <p:spPr>
          <a:xfrm>
            <a:off x="2419502" y="3337560"/>
            <a:ext cx="3566160" cy="274320"/>
          </a:xfrm>
          <a:prstGeom prst="rect">
            <a:avLst/>
          </a:prstGeom>
          <a:noFill/>
          <a:ln/>
        </p:spPr>
        <p:txBody>
          <a:bodyPr wrap="square" lIns="0" tIns="0" rIns="0" bIns="0" rtlCol="0" anchor="t"/>
          <a:lstStyle/>
          <a:p>
            <a:pPr marL="0" indent="0" algn="ctr">
              <a:buNone/>
            </a:pPr>
            <a:r>
              <a:rPr lang="en-US" sz="1200" i="1" dirty="0">
                <a:solidFill>
                  <a:schemeClr val="accent4"/>
                </a:solidFill>
              </a:rPr>
              <a:t>no user action needed</a:t>
            </a:r>
            <a:endParaRPr lang="en-US" sz="1200" dirty="0"/>
          </a:p>
        </p:txBody>
      </p:sp>
      <p:sp>
        <p:nvSpPr>
          <p:cNvPr id="41" name="Evidence"/>
          <p:cNvSpPr/>
          <p:nvPr/>
        </p:nvSpPr>
        <p:spPr>
          <a:xfrm>
            <a:off x="548640" y="5152644"/>
            <a:ext cx="11091672" cy="502920"/>
          </a:xfrm>
          <a:prstGeom prst="roundRect">
            <a:avLst>
              <a:gd name="adj" fmla="val 14545"/>
            </a:avLst>
          </a:prstGeom>
          <a:solidFill>
            <a:schemeClr val="bg2"/>
          </a:solidFill>
          <a:ln/>
        </p:spPr>
        <p:txBody>
          <a:bodyPr/>
          <a:lstStyle/>
          <a:p>
            <a:endParaRPr lang="en-US"/>
          </a:p>
        </p:txBody>
      </p:sp>
      <p:sp>
        <p:nvSpPr>
          <p:cNvPr id="42" name="Text 40"/>
          <p:cNvSpPr txBox="1"/>
          <p:nvPr/>
        </p:nvSpPr>
        <p:spPr>
          <a:xfrm>
            <a:off x="731520" y="5152644"/>
            <a:ext cx="10789920" cy="502920"/>
          </a:xfrm>
          <a:prstGeom prst="rect">
            <a:avLst/>
          </a:prstGeom>
          <a:noFill/>
          <a:ln/>
        </p:spPr>
        <p:txBody>
          <a:bodyPr wrap="square" lIns="0" tIns="0" rIns="0" bIns="0" rtlCol="0" anchor="ctr"/>
          <a:lstStyle/>
          <a:p>
            <a:pPr marL="0" indent="0">
              <a:buNone/>
            </a:pPr>
            <a:r>
              <a:rPr lang="en-US" sz="1300" b="1" dirty="0">
                <a:solidFill>
                  <a:schemeClr val="tx1"/>
                </a:solidFill>
              </a:rPr>
              <a:t>Example: </a:t>
            </a:r>
            <a:r>
              <a:rPr lang="en-US" sz="1300" dirty="0">
                <a:solidFill>
                  <a:schemeClr val="tx2"/>
                </a:solidFill>
              </a:rPr>
              <a:t>smart speakers misactivate ~1× per hour of TV audio; on some devices, 10% of misactivations last ≥10 s (Dubois et al., PoPETs 2020).</a:t>
            </a:r>
            <a:endParaRPr lang="en-US" sz="1300" dirty="0"/>
          </a:p>
        </p:txBody>
      </p:sp>
      <p:sp>
        <p:nvSpPr>
          <p:cNvPr id="4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Threat Model 2: The bystanders</a:t>
            </a:r>
            <a:endParaRPr lang="en-US" sz="3200" dirty="0"/>
          </a:p>
        </p:txBody>
      </p:sp>
      <p:sp>
        <p:nvSpPr>
          <p:cNvPr id="9" name="C1 strip"/>
          <p:cNvSpPr/>
          <p:nvPr/>
        </p:nvSpPr>
        <p:spPr>
          <a:xfrm>
            <a:off x="548640" y="1783080"/>
            <a:ext cx="1737360" cy="731520"/>
          </a:xfrm>
          <a:prstGeom prst="roundRect">
            <a:avLst>
              <a:gd name="adj" fmla="val 10000"/>
            </a:avLst>
          </a:prstGeom>
          <a:solidFill>
            <a:schemeClr val="accent1"/>
          </a:solidFill>
          <a:ln/>
        </p:spPr>
        <p:txBody>
          <a:bodyPr/>
          <a:lstStyle/>
          <a:p>
            <a:endParaRPr lang="en-US"/>
          </a:p>
        </p:txBody>
      </p:sp>
      <p:sp>
        <p:nvSpPr>
          <p:cNvPr id="10" name="Text 8"/>
          <p:cNvSpPr txBox="1"/>
          <p:nvPr/>
        </p:nvSpPr>
        <p:spPr>
          <a:xfrm>
            <a:off x="658368"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C1</a:t>
            </a:r>
            <a:endParaRPr lang="en-US" sz="1200" dirty="0"/>
          </a:p>
          <a:p>
            <a:pPr marL="0" indent="0">
              <a:buNone/>
            </a:pPr>
            <a:r>
              <a:rPr lang="en-US" sz="1300" b="1" dirty="0">
                <a:solidFill>
                  <a:schemeClr val="bg1"/>
                </a:solidFill>
              </a:rPr>
              <a:t>Ambient sensing</a:t>
            </a:r>
            <a:endParaRPr lang="en-US" sz="1200" dirty="0"/>
          </a:p>
        </p:txBody>
      </p:sp>
      <p:sp>
        <p:nvSpPr>
          <p:cNvPr id="11" name="C2 strip"/>
          <p:cNvSpPr/>
          <p:nvPr/>
        </p:nvSpPr>
        <p:spPr>
          <a:xfrm>
            <a:off x="2419502" y="1783080"/>
            <a:ext cx="1737360" cy="731520"/>
          </a:xfrm>
          <a:prstGeom prst="roundRect">
            <a:avLst>
              <a:gd name="adj" fmla="val 10000"/>
            </a:avLst>
          </a:prstGeom>
          <a:solidFill>
            <a:schemeClr val="accent1"/>
          </a:solidFill>
          <a:ln/>
        </p:spPr>
        <p:txBody>
          <a:bodyPr/>
          <a:lstStyle/>
          <a:p>
            <a:endParaRPr lang="en-US"/>
          </a:p>
        </p:txBody>
      </p:sp>
      <p:sp>
        <p:nvSpPr>
          <p:cNvPr id="12" name="Text 10"/>
          <p:cNvSpPr txBox="1"/>
          <p:nvPr/>
        </p:nvSpPr>
        <p:spPr>
          <a:xfrm>
            <a:off x="2529230"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C2</a:t>
            </a:r>
            <a:endParaRPr lang="en-US" sz="1200" dirty="0"/>
          </a:p>
          <a:p>
            <a:pPr marL="0" indent="0">
              <a:buNone/>
            </a:pPr>
            <a:r>
              <a:rPr lang="en-US" sz="1300" b="1" dirty="0">
                <a:solidFill>
                  <a:schemeClr val="bg1"/>
                </a:solidFill>
              </a:rPr>
              <a:t>Explicit capture</a:t>
            </a:r>
            <a:endParaRPr lang="en-US" sz="1200" dirty="0"/>
          </a:p>
        </p:txBody>
      </p:sp>
      <p:sp>
        <p:nvSpPr>
          <p:cNvPr id="13" name="C3 strip"/>
          <p:cNvSpPr/>
          <p:nvPr/>
        </p:nvSpPr>
        <p:spPr>
          <a:xfrm>
            <a:off x="4290365" y="1783080"/>
            <a:ext cx="1737360" cy="731520"/>
          </a:xfrm>
          <a:prstGeom prst="roundRect">
            <a:avLst>
              <a:gd name="adj" fmla="val 10000"/>
            </a:avLst>
          </a:prstGeom>
          <a:solidFill>
            <a:schemeClr val="accent1"/>
          </a:solidFill>
          <a:ln/>
        </p:spPr>
        <p:txBody>
          <a:bodyPr/>
          <a:lstStyle/>
          <a:p>
            <a:endParaRPr lang="en-US"/>
          </a:p>
        </p:txBody>
      </p:sp>
      <p:sp>
        <p:nvSpPr>
          <p:cNvPr id="14" name="Text 12"/>
          <p:cNvSpPr txBox="1"/>
          <p:nvPr/>
        </p:nvSpPr>
        <p:spPr>
          <a:xfrm>
            <a:off x="4400093"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C3</a:t>
            </a:r>
            <a:endParaRPr lang="en-US" sz="1200" dirty="0"/>
          </a:p>
          <a:p>
            <a:pPr marL="0" indent="0">
              <a:buNone/>
            </a:pPr>
            <a:r>
              <a:rPr lang="en-US" sz="1300" b="1" dirty="0">
                <a:solidFill>
                  <a:schemeClr val="bg1"/>
                </a:solidFill>
              </a:rPr>
              <a:t>Session capture</a:t>
            </a:r>
            <a:endParaRPr lang="en-US" sz="1200" dirty="0"/>
          </a:p>
        </p:txBody>
      </p:sp>
      <p:sp>
        <p:nvSpPr>
          <p:cNvPr id="15" name="C4 strip"/>
          <p:cNvSpPr/>
          <p:nvPr/>
        </p:nvSpPr>
        <p:spPr>
          <a:xfrm>
            <a:off x="6161227" y="1783080"/>
            <a:ext cx="1737360" cy="731520"/>
          </a:xfrm>
          <a:prstGeom prst="roundRect">
            <a:avLst>
              <a:gd name="adj" fmla="val 10000"/>
            </a:avLst>
          </a:prstGeom>
          <a:solidFill>
            <a:schemeClr val="accent1"/>
          </a:solidFill>
          <a:ln/>
        </p:spPr>
        <p:txBody>
          <a:bodyPr/>
          <a:lstStyle/>
          <a:p>
            <a:endParaRPr lang="en-US"/>
          </a:p>
        </p:txBody>
      </p:sp>
      <p:sp>
        <p:nvSpPr>
          <p:cNvPr id="16" name="Text 14"/>
          <p:cNvSpPr txBox="1"/>
          <p:nvPr/>
        </p:nvSpPr>
        <p:spPr>
          <a:xfrm>
            <a:off x="6270955"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C4</a:t>
            </a:r>
            <a:endParaRPr lang="en-US" sz="1200" dirty="0"/>
          </a:p>
          <a:p>
            <a:pPr marL="0" indent="0">
              <a:buNone/>
            </a:pPr>
            <a:r>
              <a:rPr lang="en-US" sz="1300" b="1" dirty="0">
                <a:solidFill>
                  <a:schemeClr val="bg1"/>
                </a:solidFill>
              </a:rPr>
              <a:t>Transfer</a:t>
            </a:r>
            <a:endParaRPr lang="en-US" sz="1200" dirty="0"/>
          </a:p>
        </p:txBody>
      </p:sp>
      <p:sp>
        <p:nvSpPr>
          <p:cNvPr id="17" name="C5 strip"/>
          <p:cNvSpPr/>
          <p:nvPr/>
        </p:nvSpPr>
        <p:spPr>
          <a:xfrm>
            <a:off x="8032090" y="1783080"/>
            <a:ext cx="1737360" cy="731520"/>
          </a:xfrm>
          <a:prstGeom prst="roundRect">
            <a:avLst>
              <a:gd name="adj" fmla="val 10000"/>
            </a:avLst>
          </a:prstGeom>
          <a:solidFill>
            <a:schemeClr val="accent1"/>
          </a:solidFill>
          <a:ln/>
        </p:spPr>
        <p:txBody>
          <a:bodyPr/>
          <a:lstStyle/>
          <a:p>
            <a:endParaRPr lang="en-US"/>
          </a:p>
        </p:txBody>
      </p:sp>
      <p:sp>
        <p:nvSpPr>
          <p:cNvPr id="18" name="Text 16"/>
          <p:cNvSpPr txBox="1"/>
          <p:nvPr/>
        </p:nvSpPr>
        <p:spPr>
          <a:xfrm>
            <a:off x="8141818"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C5</a:t>
            </a:r>
            <a:endParaRPr lang="en-US" sz="1200" dirty="0"/>
          </a:p>
          <a:p>
            <a:pPr marL="0" indent="0">
              <a:buNone/>
            </a:pPr>
            <a:r>
              <a:rPr lang="en-US" sz="1300" b="1" dirty="0">
                <a:solidFill>
                  <a:schemeClr val="bg1"/>
                </a:solidFill>
              </a:rPr>
              <a:t>Cloud processing &amp; storage</a:t>
            </a:r>
            <a:endParaRPr lang="en-US" sz="1200" dirty="0"/>
          </a:p>
        </p:txBody>
      </p:sp>
      <p:sp>
        <p:nvSpPr>
          <p:cNvPr id="19" name="C6 strip"/>
          <p:cNvSpPr/>
          <p:nvPr/>
        </p:nvSpPr>
        <p:spPr>
          <a:xfrm>
            <a:off x="9902952" y="1783080"/>
            <a:ext cx="1737360" cy="731520"/>
          </a:xfrm>
          <a:prstGeom prst="roundRect">
            <a:avLst>
              <a:gd name="adj" fmla="val 10000"/>
            </a:avLst>
          </a:prstGeom>
          <a:solidFill>
            <a:schemeClr val="accent1"/>
          </a:solidFill>
          <a:ln/>
        </p:spPr>
        <p:txBody>
          <a:bodyPr/>
          <a:lstStyle/>
          <a:p>
            <a:endParaRPr lang="en-US"/>
          </a:p>
        </p:txBody>
      </p:sp>
      <p:sp>
        <p:nvSpPr>
          <p:cNvPr id="20" name="Text 18"/>
          <p:cNvSpPr txBox="1"/>
          <p:nvPr/>
        </p:nvSpPr>
        <p:spPr>
          <a:xfrm>
            <a:off x="10012680"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C6</a:t>
            </a:r>
            <a:endParaRPr lang="en-US" sz="1200" dirty="0"/>
          </a:p>
          <a:p>
            <a:pPr marL="0" indent="0">
              <a:buNone/>
            </a:pPr>
            <a:r>
              <a:rPr lang="en-US" sz="1300" b="1" dirty="0">
                <a:solidFill>
                  <a:schemeClr val="bg1"/>
                </a:solidFill>
              </a:rPr>
              <a:t>Human review &amp; reuse</a:t>
            </a:r>
            <a:endParaRPr lang="en-US" sz="1200" dirty="0"/>
          </a:p>
        </p:txBody>
      </p:sp>
      <p:sp>
        <p:nvSpPr>
          <p:cNvPr id="21" name="Connector C1"/>
          <p:cNvSpPr/>
          <p:nvPr/>
        </p:nvSpPr>
        <p:spPr>
          <a:xfrm>
            <a:off x="1417320" y="2514600"/>
            <a:ext cx="0" cy="228600"/>
          </a:xfrm>
          <a:prstGeom prst="line">
            <a:avLst/>
          </a:prstGeom>
          <a:noFill/>
          <a:ln w="19050">
            <a:solidFill>
              <a:schemeClr val="accent1"/>
            </a:solidFill>
            <a:prstDash val="solid"/>
          </a:ln>
        </p:spPr>
        <p:txBody>
          <a:bodyPr/>
          <a:lstStyle/>
          <a:p>
            <a:endParaRPr lang="en-US"/>
          </a:p>
        </p:txBody>
      </p:sp>
      <p:sp>
        <p:nvSpPr>
          <p:cNvPr id="22" name="Connector C2"/>
          <p:cNvSpPr/>
          <p:nvPr/>
        </p:nvSpPr>
        <p:spPr>
          <a:xfrm>
            <a:off x="3288182" y="2514600"/>
            <a:ext cx="0" cy="228600"/>
          </a:xfrm>
          <a:prstGeom prst="line">
            <a:avLst/>
          </a:prstGeom>
          <a:noFill/>
          <a:ln w="19050">
            <a:solidFill>
              <a:schemeClr val="accent1"/>
            </a:solidFill>
            <a:prstDash val="solid"/>
          </a:ln>
        </p:spPr>
        <p:txBody>
          <a:bodyPr/>
          <a:lstStyle/>
          <a:p>
            <a:endParaRPr lang="en-US"/>
          </a:p>
        </p:txBody>
      </p:sp>
      <p:sp>
        <p:nvSpPr>
          <p:cNvPr id="23" name="Connector C3"/>
          <p:cNvSpPr/>
          <p:nvPr/>
        </p:nvSpPr>
        <p:spPr>
          <a:xfrm>
            <a:off x="5159045" y="2514600"/>
            <a:ext cx="0" cy="228600"/>
          </a:xfrm>
          <a:prstGeom prst="line">
            <a:avLst/>
          </a:prstGeom>
          <a:noFill/>
          <a:ln w="19050">
            <a:solidFill>
              <a:schemeClr val="accent1"/>
            </a:solidFill>
            <a:prstDash val="solid"/>
          </a:ln>
        </p:spPr>
        <p:txBody>
          <a:bodyPr/>
          <a:lstStyle/>
          <a:p>
            <a:endParaRPr lang="en-US"/>
          </a:p>
        </p:txBody>
      </p:sp>
      <p:sp>
        <p:nvSpPr>
          <p:cNvPr id="24" name="Connector C4"/>
          <p:cNvSpPr/>
          <p:nvPr/>
        </p:nvSpPr>
        <p:spPr>
          <a:xfrm>
            <a:off x="7029907" y="2514600"/>
            <a:ext cx="0" cy="228600"/>
          </a:xfrm>
          <a:prstGeom prst="line">
            <a:avLst/>
          </a:prstGeom>
          <a:noFill/>
          <a:ln w="19050">
            <a:solidFill>
              <a:schemeClr val="accent1"/>
            </a:solidFill>
            <a:prstDash val="solid"/>
          </a:ln>
        </p:spPr>
        <p:txBody>
          <a:bodyPr/>
          <a:lstStyle/>
          <a:p>
            <a:endParaRPr lang="en-US"/>
          </a:p>
        </p:txBody>
      </p:sp>
      <p:sp>
        <p:nvSpPr>
          <p:cNvPr id="25" name="Connector C5"/>
          <p:cNvSpPr/>
          <p:nvPr/>
        </p:nvSpPr>
        <p:spPr>
          <a:xfrm>
            <a:off x="8900770" y="2514600"/>
            <a:ext cx="0" cy="228600"/>
          </a:xfrm>
          <a:prstGeom prst="line">
            <a:avLst/>
          </a:prstGeom>
          <a:noFill/>
          <a:ln w="19050">
            <a:solidFill>
              <a:schemeClr val="accent1"/>
            </a:solidFill>
            <a:prstDash val="solid"/>
          </a:ln>
        </p:spPr>
        <p:txBody>
          <a:bodyPr/>
          <a:lstStyle/>
          <a:p>
            <a:endParaRPr lang="en-US"/>
          </a:p>
        </p:txBody>
      </p:sp>
      <p:sp>
        <p:nvSpPr>
          <p:cNvPr id="26" name="Connector C6"/>
          <p:cNvSpPr/>
          <p:nvPr/>
        </p:nvSpPr>
        <p:spPr>
          <a:xfrm>
            <a:off x="10771632" y="2514600"/>
            <a:ext cx="0" cy="228600"/>
          </a:xfrm>
          <a:prstGeom prst="line">
            <a:avLst/>
          </a:prstGeom>
          <a:noFill/>
          <a:ln w="19050">
            <a:solidFill>
              <a:schemeClr val="accent1"/>
            </a:solidFill>
            <a:prstDash val="solid"/>
          </a:ln>
        </p:spPr>
        <p:txBody>
          <a:bodyPr/>
          <a:lstStyle/>
          <a:p>
            <a:endParaRPr lang="en-US"/>
          </a:p>
        </p:txBody>
      </p:sp>
      <p:sp>
        <p:nvSpPr>
          <p:cNvPr id="27" name="Step 1"/>
          <p:cNvSpPr/>
          <p:nvPr/>
        </p:nvSpPr>
        <p:spPr>
          <a:xfrm>
            <a:off x="548640" y="2743200"/>
            <a:ext cx="5479085" cy="1920240"/>
          </a:xfrm>
          <a:prstGeom prst="roundRect">
            <a:avLst>
              <a:gd name="adj" fmla="val 3810"/>
            </a:avLst>
          </a:prstGeom>
          <a:solidFill>
            <a:schemeClr val="bg1"/>
          </a:solidFill>
          <a:ln w="15875">
            <a:solidFill>
              <a:schemeClr val="accent6"/>
            </a:solidFill>
            <a:prstDash val="solid"/>
          </a:ln>
        </p:spPr>
        <p:txBody>
          <a:bodyPr/>
          <a:lstStyle/>
          <a:p>
            <a:endParaRPr lang="en-US"/>
          </a:p>
        </p:txBody>
      </p:sp>
      <p:sp>
        <p:nvSpPr>
          <p:cNvPr id="28" name="Step 1 number"/>
          <p:cNvSpPr/>
          <p:nvPr/>
        </p:nvSpPr>
        <p:spPr>
          <a:xfrm>
            <a:off x="658368" y="2852928"/>
            <a:ext cx="310896" cy="310896"/>
          </a:xfrm>
          <a:prstGeom prst="ellipse">
            <a:avLst/>
          </a:prstGeom>
          <a:solidFill>
            <a:schemeClr val="accent1"/>
          </a:solidFill>
          <a:ln/>
        </p:spPr>
        <p:txBody>
          <a:bodyPr/>
          <a:lstStyle/>
          <a:p>
            <a:endParaRPr lang="en-US"/>
          </a:p>
        </p:txBody>
      </p:sp>
      <p:sp>
        <p:nvSpPr>
          <p:cNvPr id="29" name="Text 27"/>
          <p:cNvSpPr txBox="1"/>
          <p:nvPr/>
        </p:nvSpPr>
        <p:spPr>
          <a:xfrm>
            <a:off x="658368"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30" name="Text 28"/>
          <p:cNvSpPr txBox="1"/>
          <p:nvPr/>
        </p:nvSpPr>
        <p:spPr>
          <a:xfrm>
            <a:off x="1060704" y="2834640"/>
            <a:ext cx="4839005" cy="347472"/>
          </a:xfrm>
          <a:prstGeom prst="rect">
            <a:avLst/>
          </a:prstGeom>
          <a:noFill/>
          <a:ln/>
        </p:spPr>
        <p:txBody>
          <a:bodyPr wrap="square" lIns="0" tIns="0" rIns="0" bIns="0" rtlCol="0" anchor="ctr"/>
          <a:lstStyle/>
          <a:p>
            <a:pPr marL="0" indent="0">
              <a:buNone/>
            </a:pPr>
            <a:r>
              <a:rPr lang="en-US" sz="1400" b="1" dirty="0">
                <a:solidFill>
                  <a:schemeClr val="tx1"/>
                </a:solidFill>
              </a:rPr>
              <a:t>Bystander data can enter through any capture channel</a:t>
            </a:r>
            <a:endParaRPr lang="en-US" sz="1400" dirty="0"/>
          </a:p>
        </p:txBody>
      </p:sp>
      <p:sp>
        <p:nvSpPr>
          <p:cNvPr id="31" name="Text 29"/>
          <p:cNvSpPr txBox="1"/>
          <p:nvPr/>
        </p:nvSpPr>
        <p:spPr>
          <a:xfrm>
            <a:off x="731520" y="3246120"/>
            <a:ext cx="5159045" cy="1371600"/>
          </a:xfrm>
          <a:prstGeom prst="rect">
            <a:avLst/>
          </a:prstGeom>
          <a:noFill/>
          <a:ln/>
        </p:spPr>
        <p:txBody>
          <a:bodyPr wrap="square" lIns="0" tIns="0" rIns="0" bIns="0" rtlCol="0" anchor="t"/>
          <a:lstStyle/>
          <a:p>
            <a:pPr marL="342900" indent="-342900">
              <a:spcAft>
                <a:spcPts val="200"/>
              </a:spcAft>
              <a:buSzPct val="100000"/>
              <a:buChar char="•"/>
            </a:pPr>
            <a:r>
              <a:rPr lang="en-US" sz="1300" b="1" dirty="0">
                <a:solidFill>
                  <a:schemeClr val="tx1"/>
                </a:solidFill>
              </a:rPr>
              <a:t>Ambient sensing: </a:t>
            </a:r>
            <a:r>
              <a:rPr lang="en-US" sz="1300" dirty="0">
                <a:solidFill>
                  <a:schemeClr val="tx1"/>
                </a:solidFill>
              </a:rPr>
              <a:t>their speech, picked up while the glasses listen</a:t>
            </a:r>
            <a:endParaRPr lang="en-US" sz="1300" dirty="0"/>
          </a:p>
          <a:p>
            <a:pPr marL="342900" indent="-342900">
              <a:spcAft>
                <a:spcPts val="200"/>
              </a:spcAft>
              <a:buSzPct val="100000"/>
              <a:buChar char="•"/>
            </a:pPr>
            <a:r>
              <a:rPr lang="en-US" sz="1300" b="1" dirty="0">
                <a:solidFill>
                  <a:schemeClr val="tx1"/>
                </a:solidFill>
              </a:rPr>
              <a:t>Explicit capture: </a:t>
            </a:r>
            <a:r>
              <a:rPr lang="en-US" sz="1300" dirty="0">
                <a:solidFill>
                  <a:schemeClr val="tx1"/>
                </a:solidFill>
              </a:rPr>
              <a:t>their faces in the wearer’s photos and videos</a:t>
            </a:r>
            <a:endParaRPr lang="en-US" sz="1300" dirty="0"/>
          </a:p>
          <a:p>
            <a:pPr marL="342900" indent="-342900">
              <a:spcAft>
                <a:spcPts val="200"/>
              </a:spcAft>
              <a:buSzPct val="100000"/>
              <a:buChar char="•"/>
            </a:pPr>
            <a:r>
              <a:rPr lang="en-US" sz="1300" b="1" dirty="0">
                <a:solidFill>
                  <a:schemeClr val="tx1"/>
                </a:solidFill>
              </a:rPr>
              <a:t>Session capture: </a:t>
            </a:r>
            <a:r>
              <a:rPr lang="en-US" sz="1300" dirty="0">
                <a:solidFill>
                  <a:schemeClr val="tx1"/>
                </a:solidFill>
              </a:rPr>
              <a:t>Live AI for directions through a hospital waiting room takes in other patients’ faces, voices and intake forms</a:t>
            </a:r>
            <a:endParaRPr lang="en-US" sz="1300" dirty="0"/>
          </a:p>
        </p:txBody>
      </p:sp>
      <p:sp>
        <p:nvSpPr>
          <p:cNvPr id="32" name="Step 2"/>
          <p:cNvSpPr/>
          <p:nvPr/>
        </p:nvSpPr>
        <p:spPr>
          <a:xfrm>
            <a:off x="6161227"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33" name="Step 2 number"/>
          <p:cNvSpPr/>
          <p:nvPr/>
        </p:nvSpPr>
        <p:spPr>
          <a:xfrm>
            <a:off x="6270955" y="2852928"/>
            <a:ext cx="310896" cy="310896"/>
          </a:xfrm>
          <a:prstGeom prst="ellipse">
            <a:avLst/>
          </a:prstGeom>
          <a:solidFill>
            <a:schemeClr val="accent1"/>
          </a:solidFill>
          <a:ln/>
        </p:spPr>
        <p:txBody>
          <a:bodyPr/>
          <a:lstStyle/>
          <a:p>
            <a:endParaRPr lang="en-US"/>
          </a:p>
        </p:txBody>
      </p:sp>
      <p:sp>
        <p:nvSpPr>
          <p:cNvPr id="34" name="Text 32"/>
          <p:cNvSpPr txBox="1"/>
          <p:nvPr/>
        </p:nvSpPr>
        <p:spPr>
          <a:xfrm>
            <a:off x="6270955"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2</a:t>
            </a:r>
            <a:endParaRPr lang="en-US" sz="1300" dirty="0"/>
          </a:p>
        </p:txBody>
      </p:sp>
      <p:sp>
        <p:nvSpPr>
          <p:cNvPr id="35" name="Text 33"/>
          <p:cNvSpPr txBox="1"/>
          <p:nvPr/>
        </p:nvSpPr>
        <p:spPr>
          <a:xfrm>
            <a:off x="6289243" y="3246120"/>
            <a:ext cx="1499616" cy="1325880"/>
          </a:xfrm>
          <a:prstGeom prst="rect">
            <a:avLst/>
          </a:prstGeom>
          <a:noFill/>
          <a:ln/>
        </p:spPr>
        <p:txBody>
          <a:bodyPr wrap="square" lIns="0" tIns="0" rIns="0" bIns="0" rtlCol="0" anchor="t"/>
          <a:lstStyle/>
          <a:p>
            <a:pPr marL="0" indent="0">
              <a:buNone/>
            </a:pPr>
            <a:r>
              <a:rPr lang="en-US" sz="1300" dirty="0">
                <a:solidFill>
                  <a:schemeClr val="tx1"/>
                </a:solidFill>
              </a:rPr>
              <a:t>Uploaded along with the wearer’s data</a:t>
            </a:r>
            <a:endParaRPr lang="en-US" sz="1300" dirty="0"/>
          </a:p>
        </p:txBody>
      </p:sp>
      <p:sp>
        <p:nvSpPr>
          <p:cNvPr id="36" name="Step 3"/>
          <p:cNvSpPr/>
          <p:nvPr/>
        </p:nvSpPr>
        <p:spPr>
          <a:xfrm>
            <a:off x="8032090"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37" name="Step 3 number"/>
          <p:cNvSpPr/>
          <p:nvPr/>
        </p:nvSpPr>
        <p:spPr>
          <a:xfrm>
            <a:off x="8141818" y="2852928"/>
            <a:ext cx="310896" cy="310896"/>
          </a:xfrm>
          <a:prstGeom prst="ellipse">
            <a:avLst/>
          </a:prstGeom>
          <a:solidFill>
            <a:schemeClr val="accent1"/>
          </a:solidFill>
          <a:ln/>
        </p:spPr>
        <p:txBody>
          <a:bodyPr/>
          <a:lstStyle/>
          <a:p>
            <a:endParaRPr lang="en-US"/>
          </a:p>
        </p:txBody>
      </p:sp>
      <p:sp>
        <p:nvSpPr>
          <p:cNvPr id="38" name="Text 36"/>
          <p:cNvSpPr txBox="1"/>
          <p:nvPr/>
        </p:nvSpPr>
        <p:spPr>
          <a:xfrm>
            <a:off x="8141818"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39" name="Text 37"/>
          <p:cNvSpPr txBox="1"/>
          <p:nvPr/>
        </p:nvSpPr>
        <p:spPr>
          <a:xfrm>
            <a:off x="8160106" y="3246120"/>
            <a:ext cx="1499616" cy="1325880"/>
          </a:xfrm>
          <a:prstGeom prst="rect">
            <a:avLst/>
          </a:prstGeom>
          <a:noFill/>
          <a:ln/>
        </p:spPr>
        <p:txBody>
          <a:bodyPr wrap="square" lIns="0" tIns="0" rIns="0" bIns="0" rtlCol="0" anchor="t"/>
          <a:lstStyle/>
          <a:p>
            <a:pPr marL="0" indent="0">
              <a:buNone/>
            </a:pPr>
            <a:r>
              <a:rPr lang="en-US" sz="1300" dirty="0">
                <a:solidFill>
                  <a:schemeClr val="tx1"/>
                </a:solidFill>
              </a:rPr>
              <a:t>Faces, voices and documents processed in Meta’s cloud</a:t>
            </a:r>
            <a:endParaRPr lang="en-US" sz="1300" dirty="0"/>
          </a:p>
        </p:txBody>
      </p:sp>
      <p:sp>
        <p:nvSpPr>
          <p:cNvPr id="40" name="Step 4"/>
          <p:cNvSpPr/>
          <p:nvPr/>
        </p:nvSpPr>
        <p:spPr>
          <a:xfrm>
            <a:off x="9902952" y="2743200"/>
            <a:ext cx="1737360" cy="1920240"/>
          </a:xfrm>
          <a:prstGeom prst="roundRect">
            <a:avLst>
              <a:gd name="adj" fmla="val 4211"/>
            </a:avLst>
          </a:prstGeom>
          <a:solidFill>
            <a:schemeClr val="bg1"/>
          </a:solidFill>
          <a:ln w="15875">
            <a:solidFill>
              <a:schemeClr val="accent6"/>
            </a:solidFill>
            <a:prstDash val="solid"/>
          </a:ln>
        </p:spPr>
        <p:txBody>
          <a:bodyPr/>
          <a:lstStyle/>
          <a:p>
            <a:endParaRPr lang="en-US"/>
          </a:p>
        </p:txBody>
      </p:sp>
      <p:sp>
        <p:nvSpPr>
          <p:cNvPr id="41" name="Step 4 number"/>
          <p:cNvSpPr/>
          <p:nvPr/>
        </p:nvSpPr>
        <p:spPr>
          <a:xfrm>
            <a:off x="10012680" y="2852928"/>
            <a:ext cx="310896" cy="310896"/>
          </a:xfrm>
          <a:prstGeom prst="ellipse">
            <a:avLst/>
          </a:prstGeom>
          <a:solidFill>
            <a:schemeClr val="accent1"/>
          </a:solidFill>
          <a:ln/>
        </p:spPr>
        <p:txBody>
          <a:bodyPr/>
          <a:lstStyle/>
          <a:p>
            <a:endParaRPr lang="en-US"/>
          </a:p>
        </p:txBody>
      </p:sp>
      <p:sp>
        <p:nvSpPr>
          <p:cNvPr id="42" name="Text 40"/>
          <p:cNvSpPr txBox="1"/>
          <p:nvPr/>
        </p:nvSpPr>
        <p:spPr>
          <a:xfrm>
            <a:off x="10012680" y="2852928"/>
            <a:ext cx="310896" cy="310896"/>
          </a:xfrm>
          <a:prstGeom prst="rect">
            <a:avLst/>
          </a:prstGeom>
          <a:noFill/>
          <a:ln/>
        </p:spPr>
        <p:txBody>
          <a:bodyPr wrap="square" lIns="0" tIns="0" rIns="0" bIns="0" rtlCol="0" anchor="ctr"/>
          <a:lstStyle/>
          <a:p>
            <a:pPr marL="0" indent="0" algn="ctr">
              <a:buNone/>
            </a:pPr>
            <a:r>
              <a:rPr lang="en-US" sz="1300" b="1" dirty="0">
                <a:solidFill>
                  <a:schemeClr val="bg1"/>
                </a:solidFill>
              </a:rPr>
              <a:t>4</a:t>
            </a:r>
            <a:endParaRPr lang="en-US" sz="1300" dirty="0"/>
          </a:p>
        </p:txBody>
      </p:sp>
      <p:sp>
        <p:nvSpPr>
          <p:cNvPr id="43" name="Text 41"/>
          <p:cNvSpPr txBox="1"/>
          <p:nvPr/>
        </p:nvSpPr>
        <p:spPr>
          <a:xfrm>
            <a:off x="10030968" y="3246120"/>
            <a:ext cx="1499616" cy="1325880"/>
          </a:xfrm>
          <a:prstGeom prst="rect">
            <a:avLst/>
          </a:prstGeom>
          <a:noFill/>
          <a:ln/>
        </p:spPr>
        <p:txBody>
          <a:bodyPr wrap="square" lIns="0" tIns="0" rIns="0" bIns="0" rtlCol="0" anchor="t"/>
          <a:lstStyle/>
          <a:p>
            <a:pPr marL="0" indent="0">
              <a:buNone/>
            </a:pPr>
            <a:r>
              <a:rPr lang="en-US" sz="1300" dirty="0">
                <a:solidFill>
                  <a:schemeClr val="tx1"/>
                </a:solidFill>
              </a:rPr>
              <a:t>Follows the same path to review and reuse</a:t>
            </a:r>
            <a:endParaRPr lang="en-US" sz="1300" dirty="0"/>
          </a:p>
        </p:txBody>
      </p:sp>
      <p:sp>
        <p:nvSpPr>
          <p:cNvPr id="44" name="Evidence"/>
          <p:cNvSpPr/>
          <p:nvPr/>
        </p:nvSpPr>
        <p:spPr>
          <a:xfrm>
            <a:off x="548640" y="4846320"/>
            <a:ext cx="11091672" cy="502920"/>
          </a:xfrm>
          <a:prstGeom prst="roundRect">
            <a:avLst>
              <a:gd name="adj" fmla="val 14545"/>
            </a:avLst>
          </a:prstGeom>
          <a:solidFill>
            <a:schemeClr val="bg2"/>
          </a:solidFill>
          <a:ln/>
        </p:spPr>
        <p:txBody>
          <a:bodyPr/>
          <a:lstStyle/>
          <a:p>
            <a:endParaRPr lang="en-US"/>
          </a:p>
        </p:txBody>
      </p:sp>
      <p:sp>
        <p:nvSpPr>
          <p:cNvPr id="45" name="Text 43"/>
          <p:cNvSpPr txBox="1"/>
          <p:nvPr/>
        </p:nvSpPr>
        <p:spPr>
          <a:xfrm>
            <a:off x="731520" y="4846320"/>
            <a:ext cx="10789920" cy="502920"/>
          </a:xfrm>
          <a:prstGeom prst="rect">
            <a:avLst/>
          </a:prstGeom>
          <a:noFill/>
          <a:ln/>
        </p:spPr>
        <p:txBody>
          <a:bodyPr wrap="square" lIns="0" tIns="0" rIns="0" bIns="0" rtlCol="0" anchor="ctr"/>
          <a:lstStyle/>
          <a:p>
            <a:pPr marL="0" indent="0">
              <a:buNone/>
            </a:pPr>
            <a:r>
              <a:rPr lang="en-US" sz="1300" b="1" dirty="0">
                <a:solidFill>
                  <a:schemeClr val="tx1"/>
                </a:solidFill>
              </a:rPr>
              <a:t>Example: </a:t>
            </a:r>
            <a:r>
              <a:rPr lang="en-US" sz="1300" dirty="0">
                <a:solidFill>
                  <a:schemeClr val="tx2"/>
                </a:solidFill>
              </a:rPr>
              <a:t>2024: students paired Ray-Ban Meta with face search to identify strangers (I-XRAY). 2026: Texas AG cites Meta’s planned “Name Tag” face recognition.</a:t>
            </a:r>
            <a:endParaRPr lang="en-US" sz="1300" dirty="0"/>
          </a:p>
        </p:txBody>
      </p:sp>
      <p:sp>
        <p:nvSpPr>
          <p:cNvPr id="46" name="Text 44"/>
          <p:cNvSpPr txBox="1"/>
          <p:nvPr/>
        </p:nvSpPr>
        <p:spPr>
          <a:xfrm>
            <a:off x="548640" y="5422392"/>
            <a:ext cx="11091672" cy="411480"/>
          </a:xfrm>
          <a:prstGeom prst="rect">
            <a:avLst/>
          </a:prstGeom>
          <a:noFill/>
          <a:ln/>
        </p:spPr>
        <p:txBody>
          <a:bodyPr wrap="square" lIns="0" tIns="0" rIns="0" bIns="0" rtlCol="0" anchor="ctr"/>
          <a:lstStyle/>
          <a:p>
            <a:pPr marL="0" indent="0">
              <a:buNone/>
            </a:pPr>
            <a:r>
              <a:rPr lang="en-US" sz="1700" b="1" dirty="0">
                <a:solidFill>
                  <a:schemeClr val="accent1"/>
                </a:solidFill>
              </a:rPr>
              <a:t>The LED may give notice, but no control over collection, transfer, retention, review or reuse.</a:t>
            </a:r>
            <a:endParaRPr lang="en-US" sz="1700" dirty="0"/>
          </a:p>
        </p:txBody>
      </p:sp>
      <p:sp>
        <p:nvSpPr>
          <p:cNvPr id="48"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r>
              <a:rPr lang="en-US" dirty="0"/>
              <a:t>Threat Model 3: An outsider exploits the traffic or the AI model</a:t>
            </a:r>
            <a:endParaRPr lang="en-US" sz="3200" dirty="0"/>
          </a:p>
        </p:txBody>
      </p:sp>
      <p:sp>
        <p:nvSpPr>
          <p:cNvPr id="7" name="C1 strip"/>
          <p:cNvSpPr/>
          <p:nvPr/>
        </p:nvSpPr>
        <p:spPr>
          <a:xfrm>
            <a:off x="548640" y="1783080"/>
            <a:ext cx="1737360" cy="731520"/>
          </a:xfrm>
          <a:prstGeom prst="roundRect">
            <a:avLst>
              <a:gd name="adj" fmla="val 10000"/>
            </a:avLst>
          </a:prstGeom>
          <a:solidFill>
            <a:schemeClr val="bg2"/>
          </a:solidFill>
          <a:ln/>
        </p:spPr>
        <p:txBody>
          <a:bodyPr/>
          <a:lstStyle/>
          <a:p>
            <a:endParaRPr lang="en-US"/>
          </a:p>
        </p:txBody>
      </p:sp>
      <p:sp>
        <p:nvSpPr>
          <p:cNvPr id="8" name="Text 6"/>
          <p:cNvSpPr txBox="1"/>
          <p:nvPr/>
        </p:nvSpPr>
        <p:spPr>
          <a:xfrm>
            <a:off x="658368" y="1783080"/>
            <a:ext cx="1554480" cy="731520"/>
          </a:xfrm>
          <a:prstGeom prst="rect">
            <a:avLst/>
          </a:prstGeom>
          <a:noFill/>
          <a:ln/>
        </p:spPr>
        <p:txBody>
          <a:bodyPr wrap="square" lIns="0" tIns="0" rIns="0" bIns="0" rtlCol="0" anchor="ctr"/>
          <a:lstStyle/>
          <a:p>
            <a:pPr marL="0" indent="0">
              <a:buNone/>
            </a:pPr>
            <a:r>
              <a:rPr lang="en-US" sz="1200" b="1" dirty="0">
                <a:solidFill>
                  <a:schemeClr val="accent4"/>
                </a:solidFill>
              </a:rPr>
              <a:t>C1</a:t>
            </a:r>
            <a:endParaRPr lang="en-US" sz="1200" dirty="0"/>
          </a:p>
          <a:p>
            <a:pPr marL="0" indent="0">
              <a:buNone/>
            </a:pPr>
            <a:r>
              <a:rPr lang="en-US" sz="1300" b="1" dirty="0">
                <a:solidFill>
                  <a:schemeClr val="accent4"/>
                </a:solidFill>
              </a:rPr>
              <a:t>Ambient sensing</a:t>
            </a:r>
            <a:endParaRPr lang="en-US" sz="1200" dirty="0"/>
          </a:p>
        </p:txBody>
      </p:sp>
      <p:sp>
        <p:nvSpPr>
          <p:cNvPr id="9" name="C2 strip"/>
          <p:cNvSpPr/>
          <p:nvPr/>
        </p:nvSpPr>
        <p:spPr>
          <a:xfrm>
            <a:off x="2419502" y="1783080"/>
            <a:ext cx="1737360" cy="731520"/>
          </a:xfrm>
          <a:prstGeom prst="roundRect">
            <a:avLst>
              <a:gd name="adj" fmla="val 10000"/>
            </a:avLst>
          </a:prstGeom>
          <a:solidFill>
            <a:schemeClr val="bg2"/>
          </a:solidFill>
          <a:ln/>
        </p:spPr>
        <p:txBody>
          <a:bodyPr/>
          <a:lstStyle/>
          <a:p>
            <a:endParaRPr lang="en-US"/>
          </a:p>
        </p:txBody>
      </p:sp>
      <p:sp>
        <p:nvSpPr>
          <p:cNvPr id="10" name="Text 8"/>
          <p:cNvSpPr txBox="1"/>
          <p:nvPr/>
        </p:nvSpPr>
        <p:spPr>
          <a:xfrm>
            <a:off x="2529230" y="1783080"/>
            <a:ext cx="1554480" cy="731520"/>
          </a:xfrm>
          <a:prstGeom prst="rect">
            <a:avLst/>
          </a:prstGeom>
          <a:noFill/>
          <a:ln/>
        </p:spPr>
        <p:txBody>
          <a:bodyPr wrap="square" lIns="0" tIns="0" rIns="0" bIns="0" rtlCol="0" anchor="ctr"/>
          <a:lstStyle/>
          <a:p>
            <a:pPr marL="0" indent="0">
              <a:buNone/>
            </a:pPr>
            <a:r>
              <a:rPr lang="en-US" sz="1200" b="1" dirty="0">
                <a:solidFill>
                  <a:schemeClr val="accent4"/>
                </a:solidFill>
              </a:rPr>
              <a:t>C2</a:t>
            </a:r>
            <a:endParaRPr lang="en-US" sz="1200" dirty="0"/>
          </a:p>
          <a:p>
            <a:pPr marL="0" indent="0">
              <a:buNone/>
            </a:pPr>
            <a:r>
              <a:rPr lang="en-US" sz="1300" b="1" dirty="0">
                <a:solidFill>
                  <a:schemeClr val="accent4"/>
                </a:solidFill>
              </a:rPr>
              <a:t>Explicit capture</a:t>
            </a:r>
            <a:endParaRPr lang="en-US" sz="1200" dirty="0"/>
          </a:p>
        </p:txBody>
      </p:sp>
      <p:sp>
        <p:nvSpPr>
          <p:cNvPr id="11" name="C3 strip"/>
          <p:cNvSpPr/>
          <p:nvPr/>
        </p:nvSpPr>
        <p:spPr>
          <a:xfrm>
            <a:off x="4290365" y="1783080"/>
            <a:ext cx="1737360" cy="731520"/>
          </a:xfrm>
          <a:prstGeom prst="roundRect">
            <a:avLst>
              <a:gd name="adj" fmla="val 10000"/>
            </a:avLst>
          </a:prstGeom>
          <a:solidFill>
            <a:schemeClr val="bg2"/>
          </a:solidFill>
          <a:ln/>
        </p:spPr>
        <p:txBody>
          <a:bodyPr/>
          <a:lstStyle/>
          <a:p>
            <a:endParaRPr lang="en-US"/>
          </a:p>
        </p:txBody>
      </p:sp>
      <p:sp>
        <p:nvSpPr>
          <p:cNvPr id="12" name="Text 10"/>
          <p:cNvSpPr txBox="1"/>
          <p:nvPr/>
        </p:nvSpPr>
        <p:spPr>
          <a:xfrm>
            <a:off x="4400093" y="1783080"/>
            <a:ext cx="1554480" cy="731520"/>
          </a:xfrm>
          <a:prstGeom prst="rect">
            <a:avLst/>
          </a:prstGeom>
          <a:noFill/>
          <a:ln/>
        </p:spPr>
        <p:txBody>
          <a:bodyPr wrap="square" lIns="0" tIns="0" rIns="0" bIns="0" rtlCol="0" anchor="ctr"/>
          <a:lstStyle/>
          <a:p>
            <a:pPr marL="0" indent="0">
              <a:buNone/>
            </a:pPr>
            <a:r>
              <a:rPr lang="en-US" sz="1200" b="1" dirty="0">
                <a:solidFill>
                  <a:schemeClr val="accent4"/>
                </a:solidFill>
              </a:rPr>
              <a:t>C3</a:t>
            </a:r>
            <a:endParaRPr lang="en-US" sz="1200" dirty="0"/>
          </a:p>
          <a:p>
            <a:pPr marL="0" indent="0">
              <a:buNone/>
            </a:pPr>
            <a:r>
              <a:rPr lang="en-US" sz="1300" b="1" dirty="0">
                <a:solidFill>
                  <a:schemeClr val="accent4"/>
                </a:solidFill>
              </a:rPr>
              <a:t>Session capture</a:t>
            </a:r>
            <a:endParaRPr lang="en-US" sz="1200" dirty="0"/>
          </a:p>
        </p:txBody>
      </p:sp>
      <p:sp>
        <p:nvSpPr>
          <p:cNvPr id="13" name="C4 strip"/>
          <p:cNvSpPr/>
          <p:nvPr/>
        </p:nvSpPr>
        <p:spPr>
          <a:xfrm>
            <a:off x="6161227" y="1783080"/>
            <a:ext cx="1737360" cy="731520"/>
          </a:xfrm>
          <a:prstGeom prst="roundRect">
            <a:avLst>
              <a:gd name="adj" fmla="val 10000"/>
            </a:avLst>
          </a:prstGeom>
          <a:solidFill>
            <a:schemeClr val="tx2"/>
          </a:solidFill>
          <a:ln/>
        </p:spPr>
        <p:txBody>
          <a:bodyPr/>
          <a:lstStyle/>
          <a:p>
            <a:endParaRPr lang="en-US"/>
          </a:p>
        </p:txBody>
      </p:sp>
      <p:sp>
        <p:nvSpPr>
          <p:cNvPr id="14" name="Text 12"/>
          <p:cNvSpPr txBox="1"/>
          <p:nvPr/>
        </p:nvSpPr>
        <p:spPr>
          <a:xfrm>
            <a:off x="6270955"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C4</a:t>
            </a:r>
            <a:endParaRPr lang="en-US" sz="1200" dirty="0"/>
          </a:p>
          <a:p>
            <a:pPr marL="0" indent="0">
              <a:buNone/>
            </a:pPr>
            <a:r>
              <a:rPr lang="en-US" sz="1300" b="1" dirty="0">
                <a:solidFill>
                  <a:schemeClr val="bg1"/>
                </a:solidFill>
              </a:rPr>
              <a:t>Transfer</a:t>
            </a:r>
            <a:endParaRPr lang="en-US" sz="1200" dirty="0"/>
          </a:p>
        </p:txBody>
      </p:sp>
      <p:sp>
        <p:nvSpPr>
          <p:cNvPr id="15" name="C5 strip"/>
          <p:cNvSpPr/>
          <p:nvPr/>
        </p:nvSpPr>
        <p:spPr>
          <a:xfrm>
            <a:off x="8032090" y="1783080"/>
            <a:ext cx="1737360" cy="731520"/>
          </a:xfrm>
          <a:prstGeom prst="roundRect">
            <a:avLst>
              <a:gd name="adj" fmla="val 10000"/>
            </a:avLst>
          </a:prstGeom>
          <a:solidFill>
            <a:schemeClr val="tx2"/>
          </a:solidFill>
          <a:ln/>
        </p:spPr>
        <p:txBody>
          <a:bodyPr/>
          <a:lstStyle/>
          <a:p>
            <a:endParaRPr lang="en-US"/>
          </a:p>
        </p:txBody>
      </p:sp>
      <p:sp>
        <p:nvSpPr>
          <p:cNvPr id="16" name="Text 14"/>
          <p:cNvSpPr txBox="1"/>
          <p:nvPr/>
        </p:nvSpPr>
        <p:spPr>
          <a:xfrm>
            <a:off x="8141818" y="1783080"/>
            <a:ext cx="1554480" cy="731520"/>
          </a:xfrm>
          <a:prstGeom prst="rect">
            <a:avLst/>
          </a:prstGeom>
          <a:noFill/>
          <a:ln/>
        </p:spPr>
        <p:txBody>
          <a:bodyPr wrap="square" lIns="0" tIns="0" rIns="0" bIns="0" rtlCol="0" anchor="ctr"/>
          <a:lstStyle/>
          <a:p>
            <a:pPr marL="0" indent="0">
              <a:buNone/>
            </a:pPr>
            <a:r>
              <a:rPr lang="en-US" sz="1200" b="1" dirty="0">
                <a:solidFill>
                  <a:schemeClr val="bg1"/>
                </a:solidFill>
              </a:rPr>
              <a:t>C5</a:t>
            </a:r>
            <a:endParaRPr lang="en-US" sz="1200" dirty="0"/>
          </a:p>
          <a:p>
            <a:pPr marL="0" indent="0">
              <a:buNone/>
            </a:pPr>
            <a:r>
              <a:rPr lang="en-US" sz="1300" b="1" dirty="0">
                <a:solidFill>
                  <a:schemeClr val="bg1"/>
                </a:solidFill>
              </a:rPr>
              <a:t>Cloud processing &amp; storage</a:t>
            </a:r>
            <a:endParaRPr lang="en-US" sz="1200" dirty="0"/>
          </a:p>
        </p:txBody>
      </p:sp>
      <p:sp>
        <p:nvSpPr>
          <p:cNvPr id="17" name="C6 strip"/>
          <p:cNvSpPr/>
          <p:nvPr/>
        </p:nvSpPr>
        <p:spPr>
          <a:xfrm>
            <a:off x="9902952" y="1783080"/>
            <a:ext cx="1737360" cy="731520"/>
          </a:xfrm>
          <a:prstGeom prst="roundRect">
            <a:avLst>
              <a:gd name="adj" fmla="val 10000"/>
            </a:avLst>
          </a:prstGeom>
          <a:solidFill>
            <a:schemeClr val="bg2"/>
          </a:solidFill>
          <a:ln/>
        </p:spPr>
        <p:txBody>
          <a:bodyPr/>
          <a:lstStyle/>
          <a:p>
            <a:endParaRPr lang="en-US"/>
          </a:p>
        </p:txBody>
      </p:sp>
      <p:sp>
        <p:nvSpPr>
          <p:cNvPr id="18" name="Text 16"/>
          <p:cNvSpPr txBox="1"/>
          <p:nvPr/>
        </p:nvSpPr>
        <p:spPr>
          <a:xfrm>
            <a:off x="10012680" y="1783080"/>
            <a:ext cx="1554480" cy="731520"/>
          </a:xfrm>
          <a:prstGeom prst="rect">
            <a:avLst/>
          </a:prstGeom>
          <a:noFill/>
          <a:ln/>
        </p:spPr>
        <p:txBody>
          <a:bodyPr wrap="square" lIns="0" tIns="0" rIns="0" bIns="0" rtlCol="0" anchor="ctr"/>
          <a:lstStyle/>
          <a:p>
            <a:pPr marL="0" indent="0">
              <a:buNone/>
            </a:pPr>
            <a:r>
              <a:rPr lang="en-US" sz="1200" b="1" dirty="0">
                <a:solidFill>
                  <a:schemeClr val="accent4"/>
                </a:solidFill>
              </a:rPr>
              <a:t>C6</a:t>
            </a:r>
            <a:endParaRPr lang="en-US" sz="1200" dirty="0"/>
          </a:p>
          <a:p>
            <a:pPr marL="0" indent="0">
              <a:buNone/>
            </a:pPr>
            <a:r>
              <a:rPr lang="en-US" sz="1300" b="1" dirty="0">
                <a:solidFill>
                  <a:schemeClr val="accent4"/>
                </a:solidFill>
              </a:rPr>
              <a:t>Human review &amp; reuse</a:t>
            </a:r>
            <a:endParaRPr lang="en-US" sz="1200" dirty="0"/>
          </a:p>
        </p:txBody>
      </p:sp>
      <p:sp>
        <p:nvSpPr>
          <p:cNvPr id="19" name="Route connector"/>
          <p:cNvSpPr/>
          <p:nvPr/>
        </p:nvSpPr>
        <p:spPr>
          <a:xfrm>
            <a:off x="7029907" y="2514600"/>
            <a:ext cx="0" cy="228600"/>
          </a:xfrm>
          <a:prstGeom prst="line">
            <a:avLst/>
          </a:prstGeom>
          <a:noFill/>
          <a:ln w="19050">
            <a:solidFill>
              <a:schemeClr val="tx2"/>
            </a:solidFill>
            <a:prstDash val="solid"/>
          </a:ln>
        </p:spPr>
        <p:txBody>
          <a:bodyPr/>
          <a:lstStyle/>
          <a:p>
            <a:endParaRPr lang="en-US"/>
          </a:p>
        </p:txBody>
      </p:sp>
      <p:sp>
        <p:nvSpPr>
          <p:cNvPr id="20" name="Route 1 · via Transfer: watching the network"/>
          <p:cNvSpPr/>
          <p:nvPr/>
        </p:nvSpPr>
        <p:spPr>
          <a:xfrm>
            <a:off x="548640" y="2743200"/>
            <a:ext cx="6675120" cy="2606040"/>
          </a:xfrm>
          <a:prstGeom prst="roundRect">
            <a:avLst>
              <a:gd name="adj" fmla="val 2807"/>
            </a:avLst>
          </a:prstGeom>
          <a:solidFill>
            <a:schemeClr val="bg1"/>
          </a:solidFill>
          <a:ln w="15875">
            <a:solidFill>
              <a:schemeClr val="accent6"/>
            </a:solidFill>
            <a:prstDash val="solid"/>
          </a:ln>
        </p:spPr>
        <p:txBody>
          <a:bodyPr/>
          <a:lstStyle/>
          <a:p>
            <a:endParaRPr lang="en-US"/>
          </a:p>
        </p:txBody>
      </p:sp>
      <p:sp>
        <p:nvSpPr>
          <p:cNvPr id="21" name="Text 19"/>
          <p:cNvSpPr txBox="1"/>
          <p:nvPr/>
        </p:nvSpPr>
        <p:spPr>
          <a:xfrm>
            <a:off x="731520" y="2852928"/>
            <a:ext cx="6309360" cy="566928"/>
          </a:xfrm>
          <a:prstGeom prst="rect">
            <a:avLst/>
          </a:prstGeom>
          <a:noFill/>
          <a:ln/>
        </p:spPr>
        <p:txBody>
          <a:bodyPr wrap="square" lIns="0" tIns="0" rIns="0" bIns="0" rtlCol="0" anchor="t"/>
          <a:lstStyle/>
          <a:p>
            <a:pPr marL="0" indent="0">
              <a:buNone/>
            </a:pPr>
            <a:r>
              <a:rPr lang="en-US" sz="1500" b="1" dirty="0">
                <a:solidFill>
                  <a:schemeClr val="tx2"/>
                </a:solidFill>
              </a:rPr>
              <a:t>Route 1 · via Transfer: watching the network</a:t>
            </a:r>
            <a:endParaRPr lang="en-US" sz="1500" dirty="0"/>
          </a:p>
        </p:txBody>
      </p:sp>
      <p:sp>
        <p:nvSpPr>
          <p:cNvPr id="22" name="Text 20"/>
          <p:cNvSpPr txBox="1"/>
          <p:nvPr/>
        </p:nvSpPr>
        <p:spPr>
          <a:xfrm>
            <a:off x="731520" y="3401568"/>
            <a:ext cx="6309360" cy="1216152"/>
          </a:xfrm>
          <a:prstGeom prst="rect">
            <a:avLst/>
          </a:prstGeom>
          <a:noFill/>
          <a:ln/>
        </p:spPr>
        <p:txBody>
          <a:bodyPr wrap="square" lIns="0" tIns="0" rIns="0" bIns="0" rtlCol="0" anchor="t"/>
          <a:lstStyle/>
          <a:p>
            <a:pPr marL="0" indent="0">
              <a:buNone/>
            </a:pPr>
            <a:r>
              <a:rPr lang="en-US" sz="1300" dirty="0">
                <a:solidFill>
                  <a:schemeClr val="tx1"/>
                </a:solidFill>
              </a:rPr>
              <a:t>When the glasses send what they see to Meta’s cloud, the paired phone’s traffic turns upload-heavy, and encrypted Wi-Fi still exposes its packet sizes and timing. The same signals already reveal what similar devices are doing, so an observer could tell when the glasses are capturing, without breaking encryption.</a:t>
            </a:r>
            <a:endParaRPr lang="en-US" sz="1300" dirty="0"/>
          </a:p>
        </p:txBody>
      </p:sp>
      <p:sp>
        <p:nvSpPr>
          <p:cNvPr id="23" name="Text 21"/>
          <p:cNvSpPr txBox="1"/>
          <p:nvPr/>
        </p:nvSpPr>
        <p:spPr>
          <a:xfrm>
            <a:off x="731520" y="4645152"/>
            <a:ext cx="6309360" cy="658368"/>
          </a:xfrm>
          <a:prstGeom prst="rect">
            <a:avLst/>
          </a:prstGeom>
          <a:noFill/>
          <a:ln/>
        </p:spPr>
        <p:txBody>
          <a:bodyPr wrap="square" lIns="0" tIns="0" rIns="0" bIns="0" rtlCol="0" anchor="t"/>
          <a:lstStyle/>
          <a:p>
            <a:pPr marL="0" indent="0">
              <a:buNone/>
            </a:pPr>
            <a:r>
              <a:rPr lang="en-US" sz="1200" b="1" dirty="0">
                <a:solidFill>
                  <a:schemeClr val="tx2"/>
                </a:solidFill>
              </a:rPr>
              <a:t>Evidence: </a:t>
            </a:r>
            <a:r>
              <a:rPr lang="en-US" sz="1200" dirty="0">
                <a:solidFill>
                  <a:schemeClr val="tx2"/>
                </a:solidFill>
              </a:rPr>
              <a:t>Glasses: photo query ~8:1 upload:download (VMware ’24). Similar devices: voice-assistant activation detected with 99% accuracy (Ahmed et al., USENIX Sec ’23).</a:t>
            </a:r>
            <a:endParaRPr lang="en-US" sz="1200" dirty="0"/>
          </a:p>
        </p:txBody>
      </p:sp>
      <p:sp>
        <p:nvSpPr>
          <p:cNvPr id="24" name="Route connector"/>
          <p:cNvSpPr/>
          <p:nvPr/>
        </p:nvSpPr>
        <p:spPr>
          <a:xfrm>
            <a:off x="8900770" y="2514600"/>
            <a:ext cx="0" cy="228600"/>
          </a:xfrm>
          <a:prstGeom prst="line">
            <a:avLst/>
          </a:prstGeom>
          <a:noFill/>
          <a:ln w="19050">
            <a:solidFill>
              <a:schemeClr val="tx2"/>
            </a:solidFill>
            <a:prstDash val="solid"/>
          </a:ln>
        </p:spPr>
        <p:txBody>
          <a:bodyPr/>
          <a:lstStyle/>
          <a:p>
            <a:endParaRPr lang="en-US"/>
          </a:p>
        </p:txBody>
      </p:sp>
      <p:sp>
        <p:nvSpPr>
          <p:cNvPr id="25" name="Route 2 · via Cloud processing: attacking the AI model"/>
          <p:cNvSpPr/>
          <p:nvPr/>
        </p:nvSpPr>
        <p:spPr>
          <a:xfrm>
            <a:off x="7406640" y="2743200"/>
            <a:ext cx="4233672" cy="2606040"/>
          </a:xfrm>
          <a:prstGeom prst="roundRect">
            <a:avLst>
              <a:gd name="adj" fmla="val 2807"/>
            </a:avLst>
          </a:prstGeom>
          <a:solidFill>
            <a:schemeClr val="bg1"/>
          </a:solidFill>
          <a:ln w="15875">
            <a:solidFill>
              <a:schemeClr val="accent6"/>
            </a:solidFill>
            <a:prstDash val="solid"/>
          </a:ln>
        </p:spPr>
        <p:txBody>
          <a:bodyPr/>
          <a:lstStyle/>
          <a:p>
            <a:endParaRPr lang="en-US"/>
          </a:p>
        </p:txBody>
      </p:sp>
      <p:sp>
        <p:nvSpPr>
          <p:cNvPr id="26" name="Text 24"/>
          <p:cNvSpPr txBox="1"/>
          <p:nvPr/>
        </p:nvSpPr>
        <p:spPr>
          <a:xfrm>
            <a:off x="7589520" y="2852928"/>
            <a:ext cx="3867912" cy="566928"/>
          </a:xfrm>
          <a:prstGeom prst="rect">
            <a:avLst/>
          </a:prstGeom>
          <a:noFill/>
          <a:ln/>
        </p:spPr>
        <p:txBody>
          <a:bodyPr wrap="square" lIns="0" tIns="0" rIns="0" bIns="0" rtlCol="0" anchor="t"/>
          <a:lstStyle/>
          <a:p>
            <a:pPr marL="0" indent="0">
              <a:buNone/>
            </a:pPr>
            <a:r>
              <a:rPr lang="en-US" sz="1500" b="1" dirty="0">
                <a:solidFill>
                  <a:schemeClr val="tx2"/>
                </a:solidFill>
              </a:rPr>
              <a:t>Route 2 · via Cloud processing: attacking the AI model</a:t>
            </a:r>
            <a:endParaRPr lang="en-US" sz="1500" dirty="0"/>
          </a:p>
        </p:txBody>
      </p:sp>
      <p:sp>
        <p:nvSpPr>
          <p:cNvPr id="27" name="Text 25"/>
          <p:cNvSpPr txBox="1"/>
          <p:nvPr/>
        </p:nvSpPr>
        <p:spPr>
          <a:xfrm>
            <a:off x="7589520" y="3401568"/>
            <a:ext cx="3867912" cy="1216152"/>
          </a:xfrm>
          <a:prstGeom prst="rect">
            <a:avLst/>
          </a:prstGeom>
          <a:noFill/>
          <a:ln/>
        </p:spPr>
        <p:txBody>
          <a:bodyPr wrap="square" lIns="0" tIns="0" rIns="0" bIns="0" rtlCol="0" anchor="t"/>
          <a:lstStyle/>
          <a:p>
            <a:pPr marL="0" indent="0">
              <a:buNone/>
            </a:pPr>
            <a:r>
              <a:rPr lang="en-US" sz="1300" dirty="0">
                <a:solidFill>
                  <a:schemeClr val="tx1"/>
                </a:solidFill>
              </a:rPr>
              <a:t>Adversarial stickers in the room can hijack the assistant through prompt injection. With query access, attackers may try training-data extraction or membership inference; model inversion becomes serious if face recognition is added.</a:t>
            </a:r>
            <a:endParaRPr lang="en-US" sz="1300" dirty="0"/>
          </a:p>
        </p:txBody>
      </p:sp>
      <p:sp>
        <p:nvSpPr>
          <p:cNvPr id="28" name="Text 26"/>
          <p:cNvSpPr txBox="1"/>
          <p:nvPr/>
        </p:nvSpPr>
        <p:spPr>
          <a:xfrm>
            <a:off x="7589520" y="4645152"/>
            <a:ext cx="3867912" cy="658368"/>
          </a:xfrm>
          <a:prstGeom prst="rect">
            <a:avLst/>
          </a:prstGeom>
          <a:noFill/>
          <a:ln/>
        </p:spPr>
        <p:txBody>
          <a:bodyPr wrap="square" lIns="0" tIns="0" rIns="0" bIns="0" rtlCol="0" anchor="t"/>
          <a:lstStyle/>
          <a:p>
            <a:pPr marL="0" indent="0">
              <a:buNone/>
            </a:pPr>
            <a:r>
              <a:rPr lang="en-US" sz="1200" b="1" dirty="0">
                <a:solidFill>
                  <a:schemeClr val="tx2"/>
                </a:solidFill>
              </a:rPr>
              <a:t>Evidence: </a:t>
            </a:r>
            <a:r>
              <a:rPr lang="en-US" sz="1200" dirty="0">
                <a:solidFill>
                  <a:schemeClr val="tx2"/>
                </a:solidFill>
              </a:rPr>
              <a:t>Prompt injection on Meta Ray-Ban (Zhang et al. ’25)</a:t>
            </a:r>
            <a:endParaRPr lang="en-US" sz="1200" dirty="0"/>
          </a:p>
        </p:txBody>
      </p:sp>
      <p:sp>
        <p:nvSpPr>
          <p:cNvPr id="30"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VMware VeloCloud blog (Dec 5, 2024); Ahmed et al., USENIX Security 2023; Apthorpe et al., PoPETs 2019; Zhang et al., arXiv:2509.15213.</a:t>
            </a:r>
            <a:endParaRPr lang="en-US" sz="1000" dirty="0"/>
          </a:p>
        </p:txBody>
      </p:sp>
      <p:sp>
        <p:nvSpPr>
          <p:cNvPr id="31"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Step 4: What kind of harm?</a:t>
            </a:r>
            <a:endParaRPr lang="en-US" sz="3200" dirty="0"/>
          </a:p>
        </p:txBody>
      </p:sp>
      <p:sp>
        <p:nvSpPr>
          <p:cNvPr id="3" name="Text 1"/>
          <p:cNvSpPr txBox="1"/>
          <p:nvPr/>
        </p:nvSpPr>
        <p:spPr>
          <a:xfrm>
            <a:off x="548640" y="1188720"/>
            <a:ext cx="11091672" cy="566928"/>
          </a:xfrm>
          <a:prstGeom prst="rect">
            <a:avLst/>
          </a:prstGeom>
          <a:noFill/>
          <a:ln/>
        </p:spPr>
        <p:txBody>
          <a:bodyPr wrap="square" lIns="0" tIns="0" rIns="0" bIns="0" rtlCol="0" anchor="t"/>
          <a:lstStyle/>
          <a:p>
            <a:pPr marL="0" indent="0">
              <a:buNone/>
            </a:pPr>
            <a:r>
              <a:rPr lang="en-US" sz="1600" dirty="0">
                <a:solidFill>
                  <a:schemeClr val="tx2"/>
                </a:solidFill>
              </a:rPr>
              <a:t>Threat models tell us who is harmed. To name what kind of privacy harm each threat is, we used LINDDUN, a standard privacy threat-modeling framework with seven categories.</a:t>
            </a:r>
            <a:endParaRPr lang="en-US" sz="1600" dirty="0"/>
          </a:p>
        </p:txBody>
      </p:sp>
      <p:graphicFrame>
        <p:nvGraphicFramePr>
          <p:cNvPr id="14" name="Table 0"/>
          <p:cNvGraphicFramePr>
            <a:graphicFrameLocks noGrp="1"/>
          </p:cNvGraphicFramePr>
          <p:nvPr/>
        </p:nvGraphicFramePr>
        <p:xfrm>
          <a:off x="548640" y="1874520"/>
          <a:ext cx="11091672" cy="3901440"/>
        </p:xfrm>
        <a:graphic>
          <a:graphicData uri="http://schemas.openxmlformats.org/drawingml/2006/table">
            <a:tbl>
              <a:tblPr/>
              <a:tblGrid>
                <a:gridCol w="2103120">
                  <a:extLst>
                    <a:ext uri="{9D8B030D-6E8A-4147-A177-3AD203B41FA5}">
                      <a16:colId xmlns:a16="http://schemas.microsoft.com/office/drawing/2014/main" val="20000"/>
                    </a:ext>
                  </a:extLst>
                </a:gridCol>
                <a:gridCol w="4480560">
                  <a:extLst>
                    <a:ext uri="{9D8B030D-6E8A-4147-A177-3AD203B41FA5}">
                      <a16:colId xmlns:a16="http://schemas.microsoft.com/office/drawing/2014/main" val="20001"/>
                    </a:ext>
                  </a:extLst>
                </a:gridCol>
                <a:gridCol w="4507992">
                  <a:extLst>
                    <a:ext uri="{9D8B030D-6E8A-4147-A177-3AD203B41FA5}">
                      <a16:colId xmlns:a16="http://schemas.microsoft.com/office/drawing/2014/main" val="20002"/>
                    </a:ext>
                  </a:extLst>
                </a:gridCol>
              </a:tblGrid>
              <a:tr h="475488">
                <a:tc>
                  <a:txBody>
                    <a:bodyPr/>
                    <a:lstStyle/>
                    <a:p>
                      <a:pPr marL="0" indent="0">
                        <a:buNone/>
                      </a:pPr>
                      <a:r>
                        <a:rPr lang="en-US" sz="1400" b="1" dirty="0">
                          <a:solidFill>
                            <a:schemeClr val="bg1"/>
                          </a:solidFill>
                        </a:rPr>
                        <a:t>Category</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400" b="1" dirty="0">
                          <a:solidFill>
                            <a:schemeClr val="bg1"/>
                          </a:solidFill>
                        </a:rPr>
                        <a:t>In plain words</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400" b="1" dirty="0">
                          <a:solidFill>
                            <a:schemeClr val="bg1"/>
                          </a:solidFill>
                        </a:rPr>
                        <a:t>On Meta AI glasses</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475488">
                <a:tc>
                  <a:txBody>
                    <a:bodyPr/>
                    <a:lstStyle/>
                    <a:p>
                      <a:pPr marL="0" indent="0">
                        <a:buNone/>
                      </a:pPr>
                      <a:r>
                        <a:rPr lang="en-US" sz="1400" b="1" dirty="0">
                          <a:solidFill>
                            <a:schemeClr val="tx1"/>
                          </a:solidFill>
                        </a:rPr>
                        <a:t>Linkability</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Separate pieces of data can be tied to the same person over time</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Sessions and transcripts tied to the same user, place or bystander</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75488">
                <a:tc>
                  <a:txBody>
                    <a:bodyPr/>
                    <a:lstStyle/>
                    <a:p>
                      <a:pPr marL="0" indent="0">
                        <a:buNone/>
                      </a:pPr>
                      <a:r>
                        <a:rPr lang="en-US" sz="1400" b="1" dirty="0">
                          <a:solidFill>
                            <a:schemeClr val="tx1"/>
                          </a:solidFill>
                        </a:rPr>
                        <a:t>Identifiability</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A person’s real identity can be worked out</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Faces, voices and name badges resolved by cloud vision models</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5488">
                <a:tc>
                  <a:txBody>
                    <a:bodyPr/>
                    <a:lstStyle/>
                    <a:p>
                      <a:pPr marL="0" indent="0">
                        <a:buNone/>
                      </a:pPr>
                      <a:r>
                        <a:rPr lang="en-US" sz="1400" b="1" dirty="0">
                          <a:solidFill>
                            <a:schemeClr val="tx1"/>
                          </a:solidFill>
                        </a:rPr>
                        <a:t>Non-repudiation</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A lasting record proves someone was there or acted</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A kept clip shows a bystander was present</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75488">
                <a:tc>
                  <a:txBody>
                    <a:bodyPr/>
                    <a:lstStyle/>
                    <a:p>
                      <a:pPr marL="0" indent="0">
                        <a:buNone/>
                      </a:pPr>
                      <a:r>
                        <a:rPr lang="en-US" sz="1400" b="1" dirty="0">
                          <a:solidFill>
                            <a:schemeClr val="tx1"/>
                          </a:solidFill>
                        </a:rPr>
                        <a:t>Detectability</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Others can tell a sensitive event is happening, even without its content</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A Wi-Fi observer detects an active Live AI session</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75488">
                <a:tc>
                  <a:txBody>
                    <a:bodyPr/>
                    <a:lstStyle/>
                    <a:p>
                      <a:pPr marL="0" indent="0">
                        <a:buNone/>
                      </a:pPr>
                      <a:r>
                        <a:rPr lang="en-US" sz="1400" b="1" dirty="0">
                          <a:solidFill>
                            <a:schemeClr val="tx1"/>
                          </a:solidFill>
                        </a:rPr>
                        <a:t>Disclosure</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Sensitive data reaches someone it shouldn’t</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Accidental “Hey Meta” audio reaches human reviewers</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75488">
                <a:tc>
                  <a:txBody>
                    <a:bodyPr/>
                    <a:lstStyle/>
                    <a:p>
                      <a:pPr marL="0" indent="0">
                        <a:buNone/>
                      </a:pPr>
                      <a:r>
                        <a:rPr lang="en-US" sz="1400" b="1" dirty="0">
                          <a:solidFill>
                            <a:schemeClr val="tx1"/>
                          </a:solidFill>
                        </a:rPr>
                        <a:t>Unawareness</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People don’t know, or can’t control, what is collected about them</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Bystanders can’t tell idle glasses from an active Live AI session</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75488">
                <a:tc>
                  <a:txBody>
                    <a:bodyPr/>
                    <a:lstStyle/>
                    <a:p>
                      <a:pPr marL="0" indent="0">
                        <a:buNone/>
                      </a:pPr>
                      <a:r>
                        <a:rPr lang="en-US" sz="1400" b="1" dirty="0">
                          <a:solidFill>
                            <a:schemeClr val="tx1"/>
                          </a:solidFill>
                        </a:rPr>
                        <a:t>Non-compliance</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Practices conflict with consent, biometric or retention law</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Biometric processing in clinics and schools, with no opt-out</a:t>
                      </a:r>
                      <a:endParaRPr lang="en-US" sz="1400" dirty="0"/>
                    </a:p>
                  </a:txBody>
                  <a:tcPr marT="36576" marB="36576"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50164" y="320040"/>
            <a:ext cx="11091672" cy="777240"/>
          </a:xfrm>
          <a:prstGeom prst="rect">
            <a:avLst/>
          </a:prstGeom>
          <a:noFill/>
          <a:ln/>
        </p:spPr>
        <p:txBody>
          <a:bodyPr wrap="square" lIns="0" tIns="0" rIns="0" bIns="0" rtlCol="0" anchor="ctr"/>
          <a:lstStyle/>
          <a:p>
            <a:r>
              <a:rPr lang="en-US" dirty="0"/>
              <a:t>What kind of harm?</a:t>
            </a:r>
            <a:endParaRPr lang="en-US" sz="3200" dirty="0"/>
          </a:p>
        </p:txBody>
      </p:sp>
      <p:sp>
        <p:nvSpPr>
          <p:cNvPr id="4" name="Linkability header"/>
          <p:cNvSpPr txBox="1"/>
          <p:nvPr/>
        </p:nvSpPr>
        <p:spPr>
          <a:xfrm rot="16200000">
            <a:off x="2212848"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Linkability</a:t>
            </a:r>
            <a:endParaRPr lang="en-US" sz="1300" dirty="0"/>
          </a:p>
        </p:txBody>
      </p:sp>
      <p:sp>
        <p:nvSpPr>
          <p:cNvPr id="5" name="Identifiability header"/>
          <p:cNvSpPr txBox="1"/>
          <p:nvPr/>
        </p:nvSpPr>
        <p:spPr>
          <a:xfrm rot="16200000">
            <a:off x="2889504"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Identifiability</a:t>
            </a:r>
            <a:endParaRPr lang="en-US" sz="1300" dirty="0"/>
          </a:p>
        </p:txBody>
      </p:sp>
      <p:sp>
        <p:nvSpPr>
          <p:cNvPr id="6" name="Non-repudiation header"/>
          <p:cNvSpPr txBox="1"/>
          <p:nvPr/>
        </p:nvSpPr>
        <p:spPr>
          <a:xfrm rot="16200000">
            <a:off x="3566160"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Non-repudiation</a:t>
            </a:r>
            <a:endParaRPr lang="en-US" sz="1300" dirty="0"/>
          </a:p>
        </p:txBody>
      </p:sp>
      <p:sp>
        <p:nvSpPr>
          <p:cNvPr id="7" name="Detectability header"/>
          <p:cNvSpPr txBox="1"/>
          <p:nvPr/>
        </p:nvSpPr>
        <p:spPr>
          <a:xfrm rot="16200000">
            <a:off x="4242816"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Detectability</a:t>
            </a:r>
            <a:endParaRPr lang="en-US" sz="1300" dirty="0"/>
          </a:p>
        </p:txBody>
      </p:sp>
      <p:sp>
        <p:nvSpPr>
          <p:cNvPr id="8" name="Disclosure header"/>
          <p:cNvSpPr txBox="1"/>
          <p:nvPr/>
        </p:nvSpPr>
        <p:spPr>
          <a:xfrm rot="16200000">
            <a:off x="4919472"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Disclosure</a:t>
            </a:r>
            <a:endParaRPr lang="en-US" sz="1300" dirty="0"/>
          </a:p>
        </p:txBody>
      </p:sp>
      <p:sp>
        <p:nvSpPr>
          <p:cNvPr id="9" name="Unawareness header"/>
          <p:cNvSpPr txBox="1"/>
          <p:nvPr/>
        </p:nvSpPr>
        <p:spPr>
          <a:xfrm rot="16200000">
            <a:off x="5596128"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Unawareness</a:t>
            </a:r>
            <a:endParaRPr lang="en-US" sz="1300" dirty="0"/>
          </a:p>
        </p:txBody>
      </p:sp>
      <p:sp>
        <p:nvSpPr>
          <p:cNvPr id="10" name="Non-compliance header"/>
          <p:cNvSpPr txBox="1"/>
          <p:nvPr/>
        </p:nvSpPr>
        <p:spPr>
          <a:xfrm rot="16200000">
            <a:off x="6272784" y="2057400"/>
            <a:ext cx="1463040" cy="676656"/>
          </a:xfrm>
          <a:prstGeom prst="rect">
            <a:avLst/>
          </a:prstGeom>
          <a:noFill/>
          <a:ln/>
        </p:spPr>
        <p:txBody>
          <a:bodyPr wrap="square" lIns="0" tIns="0" rIns="0" bIns="0" rtlCol="0" anchor="ctr"/>
          <a:lstStyle/>
          <a:p>
            <a:pPr marL="0" indent="0" algn="l">
              <a:buNone/>
            </a:pPr>
            <a:r>
              <a:rPr lang="en-US" sz="1300" dirty="0">
                <a:solidFill>
                  <a:schemeClr val="tx1"/>
                </a:solidFill>
              </a:rPr>
              <a:t>Non-compliance</a:t>
            </a:r>
            <a:endParaRPr lang="en-US" sz="1300" dirty="0"/>
          </a:p>
        </p:txBody>
      </p:sp>
      <p:sp>
        <p:nvSpPr>
          <p:cNvPr id="11" name="TM-2 highlight"/>
          <p:cNvSpPr/>
          <p:nvPr/>
        </p:nvSpPr>
        <p:spPr>
          <a:xfrm>
            <a:off x="548640" y="3218688"/>
            <a:ext cx="7269480" cy="603504"/>
          </a:xfrm>
          <a:prstGeom prst="roundRect">
            <a:avLst>
              <a:gd name="adj" fmla="val 12121"/>
            </a:avLst>
          </a:prstGeom>
          <a:solidFill>
            <a:schemeClr val="accent1">
              <a:alpha val="9000"/>
            </a:schemeClr>
          </a:solidFill>
          <a:ln/>
        </p:spPr>
        <p:txBody>
          <a:bodyPr/>
          <a:lstStyle/>
          <a:p>
            <a:endParaRPr lang="en-US"/>
          </a:p>
        </p:txBody>
      </p:sp>
      <p:sp>
        <p:nvSpPr>
          <p:cNvPr id="12" name="Text 10"/>
          <p:cNvSpPr txBox="1"/>
          <p:nvPr/>
        </p:nvSpPr>
        <p:spPr>
          <a:xfrm>
            <a:off x="685800" y="3291840"/>
            <a:ext cx="1920240" cy="457200"/>
          </a:xfrm>
          <a:prstGeom prst="rect">
            <a:avLst/>
          </a:prstGeom>
          <a:noFill/>
          <a:ln/>
        </p:spPr>
        <p:txBody>
          <a:bodyPr wrap="square" lIns="0" tIns="0" rIns="0" bIns="0" rtlCol="0" anchor="ctr"/>
          <a:lstStyle/>
          <a:p>
            <a:pPr marL="0" indent="0">
              <a:buNone/>
            </a:pPr>
            <a:r>
              <a:rPr lang="en-US" sz="1500" b="1" dirty="0">
                <a:solidFill>
                  <a:schemeClr val="accent1"/>
                </a:solidFill>
              </a:rPr>
              <a:t>TM-2  </a:t>
            </a:r>
            <a:r>
              <a:rPr lang="en-US" sz="1500" dirty="0">
                <a:solidFill>
                  <a:schemeClr val="tx2"/>
                </a:solidFill>
              </a:rPr>
              <a:t>Bystander</a:t>
            </a:r>
            <a:endParaRPr lang="en-US" sz="1500" dirty="0"/>
          </a:p>
        </p:txBody>
      </p:sp>
      <p:sp>
        <p:nvSpPr>
          <p:cNvPr id="13" name="TM-2 Linkability"/>
          <p:cNvSpPr/>
          <p:nvPr/>
        </p:nvSpPr>
        <p:spPr>
          <a:xfrm>
            <a:off x="2788920" y="3364992"/>
            <a:ext cx="310896" cy="310896"/>
          </a:xfrm>
          <a:prstGeom prst="ellipse">
            <a:avLst/>
          </a:prstGeom>
          <a:solidFill>
            <a:schemeClr val="accent1"/>
          </a:solidFill>
          <a:ln w="15875">
            <a:solidFill>
              <a:schemeClr val="accent1"/>
            </a:solidFill>
            <a:prstDash val="solid"/>
          </a:ln>
        </p:spPr>
        <p:txBody>
          <a:bodyPr/>
          <a:lstStyle/>
          <a:p>
            <a:endParaRPr lang="en-US"/>
          </a:p>
        </p:txBody>
      </p:sp>
      <p:sp>
        <p:nvSpPr>
          <p:cNvPr id="14" name="TM-2 Identifiability"/>
          <p:cNvSpPr/>
          <p:nvPr/>
        </p:nvSpPr>
        <p:spPr>
          <a:xfrm>
            <a:off x="3465576" y="3364992"/>
            <a:ext cx="310896" cy="310896"/>
          </a:xfrm>
          <a:prstGeom prst="ellipse">
            <a:avLst/>
          </a:prstGeom>
          <a:solidFill>
            <a:schemeClr val="accent1"/>
          </a:solidFill>
          <a:ln w="15875">
            <a:solidFill>
              <a:schemeClr val="accent1"/>
            </a:solidFill>
            <a:prstDash val="solid"/>
          </a:ln>
        </p:spPr>
        <p:txBody>
          <a:bodyPr/>
          <a:lstStyle/>
          <a:p>
            <a:endParaRPr lang="en-US"/>
          </a:p>
        </p:txBody>
      </p:sp>
      <p:sp>
        <p:nvSpPr>
          <p:cNvPr id="15" name="TM-2 Non-repudiation"/>
          <p:cNvSpPr/>
          <p:nvPr/>
        </p:nvSpPr>
        <p:spPr>
          <a:xfrm>
            <a:off x="4142232" y="3364992"/>
            <a:ext cx="310896" cy="310896"/>
          </a:xfrm>
          <a:prstGeom prst="ellipse">
            <a:avLst/>
          </a:prstGeom>
          <a:solidFill>
            <a:schemeClr val="accent1"/>
          </a:solidFill>
          <a:ln w="15875">
            <a:solidFill>
              <a:schemeClr val="accent1"/>
            </a:solidFill>
            <a:prstDash val="solid"/>
          </a:ln>
        </p:spPr>
        <p:txBody>
          <a:bodyPr/>
          <a:lstStyle/>
          <a:p>
            <a:endParaRPr lang="en-US"/>
          </a:p>
        </p:txBody>
      </p:sp>
      <p:sp>
        <p:nvSpPr>
          <p:cNvPr id="16" name="TM-2 Detectability"/>
          <p:cNvSpPr/>
          <p:nvPr/>
        </p:nvSpPr>
        <p:spPr>
          <a:xfrm>
            <a:off x="4818888" y="3364992"/>
            <a:ext cx="310896" cy="310896"/>
          </a:xfrm>
          <a:prstGeom prst="ellipse">
            <a:avLst/>
          </a:prstGeom>
          <a:solidFill>
            <a:schemeClr val="bg1"/>
          </a:solidFill>
          <a:ln w="15875">
            <a:solidFill>
              <a:schemeClr val="accent6"/>
            </a:solidFill>
            <a:prstDash val="solid"/>
          </a:ln>
        </p:spPr>
        <p:txBody>
          <a:bodyPr/>
          <a:lstStyle/>
          <a:p>
            <a:endParaRPr lang="en-US"/>
          </a:p>
        </p:txBody>
      </p:sp>
      <p:sp>
        <p:nvSpPr>
          <p:cNvPr id="17" name="TM-2 Disclosure"/>
          <p:cNvSpPr/>
          <p:nvPr/>
        </p:nvSpPr>
        <p:spPr>
          <a:xfrm>
            <a:off x="5495544" y="3364992"/>
            <a:ext cx="310896" cy="310896"/>
          </a:xfrm>
          <a:prstGeom prst="ellipse">
            <a:avLst/>
          </a:prstGeom>
          <a:solidFill>
            <a:schemeClr val="bg1"/>
          </a:solidFill>
          <a:ln w="15875">
            <a:solidFill>
              <a:schemeClr val="accent6"/>
            </a:solidFill>
            <a:prstDash val="solid"/>
          </a:ln>
        </p:spPr>
        <p:txBody>
          <a:bodyPr/>
          <a:lstStyle/>
          <a:p>
            <a:endParaRPr lang="en-US"/>
          </a:p>
        </p:txBody>
      </p:sp>
      <p:sp>
        <p:nvSpPr>
          <p:cNvPr id="18" name="TM-2 Unawareness"/>
          <p:cNvSpPr/>
          <p:nvPr/>
        </p:nvSpPr>
        <p:spPr>
          <a:xfrm>
            <a:off x="6172200" y="3364992"/>
            <a:ext cx="310896" cy="310896"/>
          </a:xfrm>
          <a:prstGeom prst="ellipse">
            <a:avLst/>
          </a:prstGeom>
          <a:solidFill>
            <a:schemeClr val="accent1"/>
          </a:solidFill>
          <a:ln w="15875">
            <a:solidFill>
              <a:schemeClr val="accent1"/>
            </a:solidFill>
            <a:prstDash val="solid"/>
          </a:ln>
        </p:spPr>
        <p:txBody>
          <a:bodyPr/>
          <a:lstStyle/>
          <a:p>
            <a:endParaRPr lang="en-US"/>
          </a:p>
        </p:txBody>
      </p:sp>
      <p:sp>
        <p:nvSpPr>
          <p:cNvPr id="19" name="TM-2 Non-compliance"/>
          <p:cNvSpPr/>
          <p:nvPr/>
        </p:nvSpPr>
        <p:spPr>
          <a:xfrm>
            <a:off x="6848856" y="3364992"/>
            <a:ext cx="310896" cy="310896"/>
          </a:xfrm>
          <a:prstGeom prst="ellipse">
            <a:avLst/>
          </a:prstGeom>
          <a:solidFill>
            <a:schemeClr val="accent1"/>
          </a:solidFill>
          <a:ln w="15875">
            <a:solidFill>
              <a:schemeClr val="accent1"/>
            </a:solidFill>
            <a:prstDash val="solid"/>
          </a:ln>
        </p:spPr>
        <p:txBody>
          <a:bodyPr/>
          <a:lstStyle/>
          <a:p>
            <a:endParaRPr lang="en-US"/>
          </a:p>
        </p:txBody>
      </p:sp>
      <p:sp>
        <p:nvSpPr>
          <p:cNvPr id="20" name="Text 18"/>
          <p:cNvSpPr txBox="1"/>
          <p:nvPr/>
        </p:nvSpPr>
        <p:spPr>
          <a:xfrm>
            <a:off x="7269480" y="3291840"/>
            <a:ext cx="548640" cy="457200"/>
          </a:xfrm>
          <a:prstGeom prst="rect">
            <a:avLst/>
          </a:prstGeom>
          <a:noFill/>
          <a:ln/>
        </p:spPr>
        <p:txBody>
          <a:bodyPr wrap="square" lIns="0" tIns="0" rIns="0" bIns="0" rtlCol="0" anchor="ctr"/>
          <a:lstStyle/>
          <a:p>
            <a:pPr marL="0" indent="0">
              <a:buNone/>
            </a:pPr>
            <a:r>
              <a:rPr lang="en-US" sz="1500" b="1" dirty="0">
                <a:solidFill>
                  <a:schemeClr val="accent1"/>
                </a:solidFill>
              </a:rPr>
              <a:t>5 of 7</a:t>
            </a:r>
            <a:endParaRPr lang="en-US" sz="1500" dirty="0"/>
          </a:p>
        </p:txBody>
      </p:sp>
      <p:sp>
        <p:nvSpPr>
          <p:cNvPr id="21" name="Text 19"/>
          <p:cNvSpPr txBox="1"/>
          <p:nvPr/>
        </p:nvSpPr>
        <p:spPr>
          <a:xfrm>
            <a:off x="685800" y="3950208"/>
            <a:ext cx="1920240" cy="457200"/>
          </a:xfrm>
          <a:prstGeom prst="rect">
            <a:avLst/>
          </a:prstGeom>
          <a:noFill/>
          <a:ln/>
        </p:spPr>
        <p:txBody>
          <a:bodyPr wrap="square" lIns="0" tIns="0" rIns="0" bIns="0" rtlCol="0" anchor="ctr"/>
          <a:lstStyle/>
          <a:p>
            <a:pPr marL="0" indent="0">
              <a:buNone/>
            </a:pPr>
            <a:r>
              <a:rPr lang="en-US" sz="1500" b="1" dirty="0">
                <a:solidFill>
                  <a:schemeClr val="tx1"/>
                </a:solidFill>
              </a:rPr>
              <a:t>TM-1  </a:t>
            </a:r>
            <a:r>
              <a:rPr lang="en-US" sz="1500" dirty="0">
                <a:solidFill>
                  <a:schemeClr val="tx2"/>
                </a:solidFill>
              </a:rPr>
              <a:t>Wearer</a:t>
            </a:r>
            <a:endParaRPr lang="en-US" sz="1500" dirty="0"/>
          </a:p>
        </p:txBody>
      </p:sp>
      <p:sp>
        <p:nvSpPr>
          <p:cNvPr id="22" name="TM-1 Linkability"/>
          <p:cNvSpPr/>
          <p:nvPr/>
        </p:nvSpPr>
        <p:spPr>
          <a:xfrm>
            <a:off x="2788920" y="4023360"/>
            <a:ext cx="310896" cy="310896"/>
          </a:xfrm>
          <a:prstGeom prst="ellipse">
            <a:avLst/>
          </a:prstGeom>
          <a:solidFill>
            <a:schemeClr val="tx2"/>
          </a:solidFill>
          <a:ln w="15875">
            <a:solidFill>
              <a:schemeClr val="tx2"/>
            </a:solidFill>
            <a:prstDash val="solid"/>
          </a:ln>
        </p:spPr>
        <p:txBody>
          <a:bodyPr/>
          <a:lstStyle/>
          <a:p>
            <a:endParaRPr lang="en-US"/>
          </a:p>
        </p:txBody>
      </p:sp>
      <p:sp>
        <p:nvSpPr>
          <p:cNvPr id="23" name="TM-1 Identifiability"/>
          <p:cNvSpPr/>
          <p:nvPr/>
        </p:nvSpPr>
        <p:spPr>
          <a:xfrm>
            <a:off x="3465576" y="4023360"/>
            <a:ext cx="310896" cy="310896"/>
          </a:xfrm>
          <a:prstGeom prst="ellipse">
            <a:avLst/>
          </a:prstGeom>
          <a:solidFill>
            <a:schemeClr val="bg1"/>
          </a:solidFill>
          <a:ln w="15875">
            <a:solidFill>
              <a:schemeClr val="accent6"/>
            </a:solidFill>
            <a:prstDash val="solid"/>
          </a:ln>
        </p:spPr>
        <p:txBody>
          <a:bodyPr/>
          <a:lstStyle/>
          <a:p>
            <a:endParaRPr lang="en-US"/>
          </a:p>
        </p:txBody>
      </p:sp>
      <p:sp>
        <p:nvSpPr>
          <p:cNvPr id="24" name="TM-1 Non-repudiation"/>
          <p:cNvSpPr/>
          <p:nvPr/>
        </p:nvSpPr>
        <p:spPr>
          <a:xfrm>
            <a:off x="4142232" y="4023360"/>
            <a:ext cx="310896" cy="310896"/>
          </a:xfrm>
          <a:prstGeom prst="ellipse">
            <a:avLst/>
          </a:prstGeom>
          <a:solidFill>
            <a:schemeClr val="tx2"/>
          </a:solidFill>
          <a:ln w="15875">
            <a:solidFill>
              <a:schemeClr val="tx2"/>
            </a:solidFill>
            <a:prstDash val="solid"/>
          </a:ln>
        </p:spPr>
        <p:txBody>
          <a:bodyPr/>
          <a:lstStyle/>
          <a:p>
            <a:endParaRPr lang="en-US"/>
          </a:p>
        </p:txBody>
      </p:sp>
      <p:sp>
        <p:nvSpPr>
          <p:cNvPr id="25" name="TM-1 Detectability"/>
          <p:cNvSpPr/>
          <p:nvPr/>
        </p:nvSpPr>
        <p:spPr>
          <a:xfrm>
            <a:off x="4818888" y="4023360"/>
            <a:ext cx="310896" cy="310896"/>
          </a:xfrm>
          <a:prstGeom prst="ellipse">
            <a:avLst/>
          </a:prstGeom>
          <a:solidFill>
            <a:schemeClr val="tx2"/>
          </a:solidFill>
          <a:ln w="15875">
            <a:solidFill>
              <a:schemeClr val="tx2"/>
            </a:solidFill>
            <a:prstDash val="solid"/>
          </a:ln>
        </p:spPr>
        <p:txBody>
          <a:bodyPr/>
          <a:lstStyle/>
          <a:p>
            <a:endParaRPr lang="en-US"/>
          </a:p>
        </p:txBody>
      </p:sp>
      <p:sp>
        <p:nvSpPr>
          <p:cNvPr id="26" name="TM-1 Disclosure"/>
          <p:cNvSpPr/>
          <p:nvPr/>
        </p:nvSpPr>
        <p:spPr>
          <a:xfrm>
            <a:off x="5495544" y="4023360"/>
            <a:ext cx="310896" cy="310896"/>
          </a:xfrm>
          <a:prstGeom prst="ellipse">
            <a:avLst/>
          </a:prstGeom>
          <a:solidFill>
            <a:schemeClr val="tx2"/>
          </a:solidFill>
          <a:ln w="15875">
            <a:solidFill>
              <a:schemeClr val="tx2"/>
            </a:solidFill>
            <a:prstDash val="solid"/>
          </a:ln>
        </p:spPr>
        <p:txBody>
          <a:bodyPr/>
          <a:lstStyle/>
          <a:p>
            <a:endParaRPr lang="en-US"/>
          </a:p>
        </p:txBody>
      </p:sp>
      <p:sp>
        <p:nvSpPr>
          <p:cNvPr id="27" name="TM-1 Unawareness"/>
          <p:cNvSpPr/>
          <p:nvPr/>
        </p:nvSpPr>
        <p:spPr>
          <a:xfrm>
            <a:off x="6172200" y="4023360"/>
            <a:ext cx="310896" cy="310896"/>
          </a:xfrm>
          <a:prstGeom prst="ellipse">
            <a:avLst/>
          </a:prstGeom>
          <a:solidFill>
            <a:schemeClr val="bg1"/>
          </a:solidFill>
          <a:ln w="15875">
            <a:solidFill>
              <a:schemeClr val="accent6"/>
            </a:solidFill>
            <a:prstDash val="solid"/>
          </a:ln>
        </p:spPr>
        <p:txBody>
          <a:bodyPr/>
          <a:lstStyle/>
          <a:p>
            <a:endParaRPr lang="en-US"/>
          </a:p>
        </p:txBody>
      </p:sp>
      <p:sp>
        <p:nvSpPr>
          <p:cNvPr id="28" name="TM-1 Non-compliance"/>
          <p:cNvSpPr/>
          <p:nvPr/>
        </p:nvSpPr>
        <p:spPr>
          <a:xfrm>
            <a:off x="6848856" y="4023360"/>
            <a:ext cx="310896" cy="310896"/>
          </a:xfrm>
          <a:prstGeom prst="ellipse">
            <a:avLst/>
          </a:prstGeom>
          <a:solidFill>
            <a:schemeClr val="bg1"/>
          </a:solidFill>
          <a:ln w="15875">
            <a:solidFill>
              <a:schemeClr val="accent6"/>
            </a:solidFill>
            <a:prstDash val="solid"/>
          </a:ln>
        </p:spPr>
        <p:txBody>
          <a:bodyPr/>
          <a:lstStyle/>
          <a:p>
            <a:endParaRPr lang="en-US"/>
          </a:p>
        </p:txBody>
      </p:sp>
      <p:sp>
        <p:nvSpPr>
          <p:cNvPr id="29" name="Text 27"/>
          <p:cNvSpPr txBox="1"/>
          <p:nvPr/>
        </p:nvSpPr>
        <p:spPr>
          <a:xfrm>
            <a:off x="7269480" y="3950208"/>
            <a:ext cx="548640" cy="457200"/>
          </a:xfrm>
          <a:prstGeom prst="rect">
            <a:avLst/>
          </a:prstGeom>
          <a:noFill/>
          <a:ln/>
        </p:spPr>
        <p:txBody>
          <a:bodyPr wrap="square" lIns="0" tIns="0" rIns="0" bIns="0" rtlCol="0" anchor="ctr"/>
          <a:lstStyle/>
          <a:p>
            <a:pPr marL="0" indent="0">
              <a:buNone/>
            </a:pPr>
            <a:r>
              <a:rPr lang="en-US" sz="1500" b="1" dirty="0">
                <a:solidFill>
                  <a:schemeClr val="tx1"/>
                </a:solidFill>
              </a:rPr>
              <a:t>4 of 7</a:t>
            </a:r>
            <a:endParaRPr lang="en-US" sz="1500" dirty="0"/>
          </a:p>
        </p:txBody>
      </p:sp>
      <p:sp>
        <p:nvSpPr>
          <p:cNvPr id="30" name="Text 28"/>
          <p:cNvSpPr txBox="1"/>
          <p:nvPr/>
        </p:nvSpPr>
        <p:spPr>
          <a:xfrm>
            <a:off x="685800" y="4608576"/>
            <a:ext cx="1920240" cy="457200"/>
          </a:xfrm>
          <a:prstGeom prst="rect">
            <a:avLst/>
          </a:prstGeom>
          <a:noFill/>
          <a:ln/>
        </p:spPr>
        <p:txBody>
          <a:bodyPr wrap="square" lIns="0" tIns="0" rIns="0" bIns="0" rtlCol="0" anchor="ctr"/>
          <a:lstStyle/>
          <a:p>
            <a:pPr marL="0" indent="0">
              <a:buNone/>
            </a:pPr>
            <a:r>
              <a:rPr lang="en-US" sz="1500" b="1" dirty="0">
                <a:solidFill>
                  <a:schemeClr val="tx1"/>
                </a:solidFill>
              </a:rPr>
              <a:t>TM-3  </a:t>
            </a:r>
            <a:r>
              <a:rPr lang="en-US" sz="1500" dirty="0">
                <a:solidFill>
                  <a:schemeClr val="tx2"/>
                </a:solidFill>
              </a:rPr>
              <a:t>External adversary</a:t>
            </a:r>
            <a:endParaRPr lang="en-US" sz="1500" dirty="0"/>
          </a:p>
        </p:txBody>
      </p:sp>
      <p:sp>
        <p:nvSpPr>
          <p:cNvPr id="31" name="TM-3 Linkability"/>
          <p:cNvSpPr/>
          <p:nvPr/>
        </p:nvSpPr>
        <p:spPr>
          <a:xfrm>
            <a:off x="2788920" y="4681728"/>
            <a:ext cx="310896" cy="310896"/>
          </a:xfrm>
          <a:prstGeom prst="ellipse">
            <a:avLst/>
          </a:prstGeom>
          <a:solidFill>
            <a:schemeClr val="bg1"/>
          </a:solidFill>
          <a:ln w="15875">
            <a:solidFill>
              <a:schemeClr val="accent6"/>
            </a:solidFill>
            <a:prstDash val="solid"/>
          </a:ln>
        </p:spPr>
        <p:txBody>
          <a:bodyPr/>
          <a:lstStyle/>
          <a:p>
            <a:endParaRPr lang="en-US"/>
          </a:p>
        </p:txBody>
      </p:sp>
      <p:sp>
        <p:nvSpPr>
          <p:cNvPr id="32" name="TM-3 Identifiability"/>
          <p:cNvSpPr/>
          <p:nvPr/>
        </p:nvSpPr>
        <p:spPr>
          <a:xfrm>
            <a:off x="3465576" y="4681728"/>
            <a:ext cx="310896" cy="310896"/>
          </a:xfrm>
          <a:prstGeom prst="ellipse">
            <a:avLst/>
          </a:prstGeom>
          <a:solidFill>
            <a:schemeClr val="bg1"/>
          </a:solidFill>
          <a:ln w="15875">
            <a:solidFill>
              <a:schemeClr val="accent6"/>
            </a:solidFill>
            <a:prstDash val="solid"/>
          </a:ln>
        </p:spPr>
        <p:txBody>
          <a:bodyPr/>
          <a:lstStyle/>
          <a:p>
            <a:endParaRPr lang="en-US"/>
          </a:p>
        </p:txBody>
      </p:sp>
      <p:sp>
        <p:nvSpPr>
          <p:cNvPr id="33" name="TM-3 Non-repudiation"/>
          <p:cNvSpPr/>
          <p:nvPr/>
        </p:nvSpPr>
        <p:spPr>
          <a:xfrm>
            <a:off x="4142232" y="4681728"/>
            <a:ext cx="310896" cy="310896"/>
          </a:xfrm>
          <a:prstGeom prst="ellipse">
            <a:avLst/>
          </a:prstGeom>
          <a:solidFill>
            <a:schemeClr val="bg1"/>
          </a:solidFill>
          <a:ln w="15875">
            <a:solidFill>
              <a:schemeClr val="accent6"/>
            </a:solidFill>
            <a:prstDash val="solid"/>
          </a:ln>
        </p:spPr>
        <p:txBody>
          <a:bodyPr/>
          <a:lstStyle/>
          <a:p>
            <a:endParaRPr lang="en-US"/>
          </a:p>
        </p:txBody>
      </p:sp>
      <p:sp>
        <p:nvSpPr>
          <p:cNvPr id="34" name="TM-3 Detectability"/>
          <p:cNvSpPr/>
          <p:nvPr/>
        </p:nvSpPr>
        <p:spPr>
          <a:xfrm>
            <a:off x="4818888" y="4681728"/>
            <a:ext cx="310896" cy="310896"/>
          </a:xfrm>
          <a:prstGeom prst="ellipse">
            <a:avLst/>
          </a:prstGeom>
          <a:solidFill>
            <a:schemeClr val="tx2"/>
          </a:solidFill>
          <a:ln w="15875">
            <a:solidFill>
              <a:schemeClr val="tx2"/>
            </a:solidFill>
            <a:prstDash val="solid"/>
          </a:ln>
        </p:spPr>
        <p:txBody>
          <a:bodyPr/>
          <a:lstStyle/>
          <a:p>
            <a:endParaRPr lang="en-US"/>
          </a:p>
        </p:txBody>
      </p:sp>
      <p:sp>
        <p:nvSpPr>
          <p:cNvPr id="35" name="TM-3 Disclosure"/>
          <p:cNvSpPr/>
          <p:nvPr/>
        </p:nvSpPr>
        <p:spPr>
          <a:xfrm>
            <a:off x="5495544" y="4681728"/>
            <a:ext cx="310896" cy="310896"/>
          </a:xfrm>
          <a:prstGeom prst="ellipse">
            <a:avLst/>
          </a:prstGeom>
          <a:solidFill>
            <a:schemeClr val="tx2"/>
          </a:solidFill>
          <a:ln w="15875">
            <a:solidFill>
              <a:schemeClr val="tx2"/>
            </a:solidFill>
            <a:prstDash val="solid"/>
          </a:ln>
        </p:spPr>
        <p:txBody>
          <a:bodyPr/>
          <a:lstStyle/>
          <a:p>
            <a:endParaRPr lang="en-US"/>
          </a:p>
        </p:txBody>
      </p:sp>
      <p:sp>
        <p:nvSpPr>
          <p:cNvPr id="36" name="TM-3 Unawareness"/>
          <p:cNvSpPr/>
          <p:nvPr/>
        </p:nvSpPr>
        <p:spPr>
          <a:xfrm>
            <a:off x="6172200" y="4681728"/>
            <a:ext cx="310896" cy="310896"/>
          </a:xfrm>
          <a:prstGeom prst="ellipse">
            <a:avLst/>
          </a:prstGeom>
          <a:solidFill>
            <a:schemeClr val="bg1"/>
          </a:solidFill>
          <a:ln w="15875">
            <a:solidFill>
              <a:schemeClr val="accent6"/>
            </a:solidFill>
            <a:prstDash val="solid"/>
          </a:ln>
        </p:spPr>
        <p:txBody>
          <a:bodyPr/>
          <a:lstStyle/>
          <a:p>
            <a:endParaRPr lang="en-US"/>
          </a:p>
        </p:txBody>
      </p:sp>
      <p:sp>
        <p:nvSpPr>
          <p:cNvPr id="37" name="TM-3 Non-compliance"/>
          <p:cNvSpPr/>
          <p:nvPr/>
        </p:nvSpPr>
        <p:spPr>
          <a:xfrm>
            <a:off x="6848856" y="4681728"/>
            <a:ext cx="310896" cy="310896"/>
          </a:xfrm>
          <a:prstGeom prst="ellipse">
            <a:avLst/>
          </a:prstGeom>
          <a:solidFill>
            <a:schemeClr val="bg1"/>
          </a:solidFill>
          <a:ln w="15875">
            <a:solidFill>
              <a:schemeClr val="accent6"/>
            </a:solidFill>
            <a:prstDash val="solid"/>
          </a:ln>
        </p:spPr>
        <p:txBody>
          <a:bodyPr/>
          <a:lstStyle/>
          <a:p>
            <a:endParaRPr lang="en-US"/>
          </a:p>
        </p:txBody>
      </p:sp>
      <p:sp>
        <p:nvSpPr>
          <p:cNvPr id="38" name="Text 36"/>
          <p:cNvSpPr txBox="1"/>
          <p:nvPr/>
        </p:nvSpPr>
        <p:spPr>
          <a:xfrm>
            <a:off x="7269480" y="4608576"/>
            <a:ext cx="548640" cy="457200"/>
          </a:xfrm>
          <a:prstGeom prst="rect">
            <a:avLst/>
          </a:prstGeom>
          <a:noFill/>
          <a:ln/>
        </p:spPr>
        <p:txBody>
          <a:bodyPr wrap="square" lIns="0" tIns="0" rIns="0" bIns="0" rtlCol="0" anchor="ctr"/>
          <a:lstStyle/>
          <a:p>
            <a:pPr marL="0" indent="0">
              <a:buNone/>
            </a:pPr>
            <a:r>
              <a:rPr lang="en-US" sz="1500" b="1" dirty="0">
                <a:solidFill>
                  <a:schemeClr val="tx1"/>
                </a:solidFill>
              </a:rPr>
              <a:t>2 of 7</a:t>
            </a:r>
            <a:endParaRPr lang="en-US" sz="1500" dirty="0"/>
          </a:p>
        </p:txBody>
      </p:sp>
      <p:sp>
        <p:nvSpPr>
          <p:cNvPr id="39" name="Text 37"/>
          <p:cNvSpPr txBox="1"/>
          <p:nvPr/>
        </p:nvSpPr>
        <p:spPr>
          <a:xfrm>
            <a:off x="548640" y="5257800"/>
            <a:ext cx="7315200" cy="621792"/>
          </a:xfrm>
          <a:prstGeom prst="rect">
            <a:avLst/>
          </a:prstGeom>
          <a:noFill/>
          <a:ln/>
        </p:spPr>
        <p:txBody>
          <a:bodyPr wrap="square" lIns="0" tIns="0" rIns="0" bIns="0" rtlCol="0" anchor="t"/>
          <a:lstStyle/>
          <a:p>
            <a:pPr marL="0" indent="0">
              <a:buNone/>
            </a:pPr>
            <a:r>
              <a:rPr lang="en-US" sz="1400" b="1" dirty="0">
                <a:solidFill>
                  <a:schemeClr val="accent1"/>
                </a:solidFill>
              </a:rPr>
              <a:t>Finding 1: </a:t>
            </a:r>
            <a:r>
              <a:rPr lang="en-US" sz="1400" dirty="0">
                <a:solidFill>
                  <a:schemeClr val="tx1"/>
                </a:solidFill>
              </a:rPr>
              <a:t>bystanders hit 5 of 7 kinds of harm. Two of them, Identifiability and Non-compliance, happen only to bystanders, because they never agreed to anything.</a:t>
            </a:r>
            <a:endParaRPr lang="en-US" sz="1400" dirty="0"/>
          </a:p>
        </p:txBody>
      </p:sp>
      <p:sp>
        <p:nvSpPr>
          <p:cNvPr id="40" name="C6 card"/>
          <p:cNvSpPr/>
          <p:nvPr/>
        </p:nvSpPr>
        <p:spPr>
          <a:xfrm>
            <a:off x="8229600" y="1325880"/>
            <a:ext cx="3410712" cy="4553712"/>
          </a:xfrm>
          <a:prstGeom prst="roundRect">
            <a:avLst>
              <a:gd name="adj" fmla="val 2145"/>
            </a:avLst>
          </a:prstGeom>
          <a:solidFill>
            <a:schemeClr val="bg2"/>
          </a:solidFill>
          <a:ln/>
        </p:spPr>
        <p:txBody>
          <a:bodyPr/>
          <a:lstStyle/>
          <a:p>
            <a:endParaRPr lang="en-US"/>
          </a:p>
        </p:txBody>
      </p:sp>
      <p:sp>
        <p:nvSpPr>
          <p:cNvPr id="41" name="Text 39"/>
          <p:cNvSpPr txBox="1"/>
          <p:nvPr/>
        </p:nvSpPr>
        <p:spPr>
          <a:xfrm>
            <a:off x="8503920" y="1481328"/>
            <a:ext cx="3017520" cy="292608"/>
          </a:xfrm>
          <a:prstGeom prst="rect">
            <a:avLst/>
          </a:prstGeom>
          <a:noFill/>
          <a:ln/>
        </p:spPr>
        <p:txBody>
          <a:bodyPr wrap="square" lIns="0" tIns="0" rIns="0" bIns="0" rtlCol="0" anchor="t"/>
          <a:lstStyle/>
          <a:p>
            <a:pPr marL="0" indent="0">
              <a:buNone/>
            </a:pPr>
            <a:r>
              <a:rPr lang="en-US" sz="1200" b="1" kern="0" spc="100" dirty="0">
                <a:solidFill>
                  <a:schemeClr val="accent4"/>
                </a:solidFill>
              </a:rPr>
              <a:t>FINDING 2 · NOW BY CHANNEL</a:t>
            </a:r>
            <a:endParaRPr lang="en-US" sz="1200" dirty="0"/>
          </a:p>
        </p:txBody>
      </p:sp>
      <p:sp>
        <p:nvSpPr>
          <p:cNvPr id="42" name="Human review circle"/>
          <p:cNvSpPr/>
          <p:nvPr/>
        </p:nvSpPr>
        <p:spPr>
          <a:xfrm>
            <a:off x="8503920" y="1874520"/>
            <a:ext cx="548640" cy="548640"/>
          </a:xfrm>
          <a:prstGeom prst="ellipse">
            <a:avLst/>
          </a:prstGeom>
          <a:solidFill>
            <a:schemeClr val="accent1"/>
          </a:solidFill>
          <a:ln/>
        </p:spPr>
        <p:txBody>
          <a:bodyPr/>
          <a:lstStyle/>
          <a:p>
            <a:endParaRPr lang="en-US"/>
          </a:p>
        </p:txBody>
      </p:sp>
      <p:pic>
        <p:nvPicPr>
          <p:cNvPr id="43" name="Human review" descr="preencoded.png"/>
          <p:cNvPicPr>
            <a:picLocks noChangeAspect="1"/>
          </p:cNvPicPr>
          <p:nvPr/>
        </p:nvPicPr>
        <p:blipFill>
          <a:blip r:embed="rId3"/>
          <a:stretch>
            <a:fillRect/>
          </a:stretch>
        </p:blipFill>
        <p:spPr>
          <a:xfrm>
            <a:off x="8635594" y="2006194"/>
            <a:ext cx="285293" cy="285293"/>
          </a:xfrm>
          <a:prstGeom prst="rect">
            <a:avLst/>
          </a:prstGeom>
        </p:spPr>
      </p:pic>
      <p:sp>
        <p:nvSpPr>
          <p:cNvPr id="44" name="Text 41"/>
          <p:cNvSpPr txBox="1"/>
          <p:nvPr/>
        </p:nvSpPr>
        <p:spPr>
          <a:xfrm>
            <a:off x="9189720" y="1874520"/>
            <a:ext cx="2377440" cy="548640"/>
          </a:xfrm>
          <a:prstGeom prst="rect">
            <a:avLst/>
          </a:prstGeom>
          <a:noFill/>
          <a:ln/>
        </p:spPr>
        <p:txBody>
          <a:bodyPr wrap="square" lIns="0" tIns="0" rIns="0" bIns="0" rtlCol="0" anchor="ctr"/>
          <a:lstStyle/>
          <a:p>
            <a:pPr marL="0" indent="0">
              <a:buNone/>
            </a:pPr>
            <a:r>
              <a:rPr lang="en-US" sz="1700" b="1" dirty="0">
                <a:solidFill>
                  <a:schemeClr val="accent1"/>
                </a:solidFill>
              </a:rPr>
              <a:t>C6 · Human review</a:t>
            </a:r>
            <a:endParaRPr lang="en-US" sz="1700" dirty="0"/>
          </a:p>
        </p:txBody>
      </p:sp>
      <p:sp>
        <p:nvSpPr>
          <p:cNvPr id="45" name="Text 42"/>
          <p:cNvSpPr txBox="1"/>
          <p:nvPr/>
        </p:nvSpPr>
        <p:spPr>
          <a:xfrm>
            <a:off x="8503920" y="2560320"/>
            <a:ext cx="2971800" cy="566928"/>
          </a:xfrm>
          <a:prstGeom prst="rect">
            <a:avLst/>
          </a:prstGeom>
          <a:noFill/>
          <a:ln/>
        </p:spPr>
        <p:txBody>
          <a:bodyPr wrap="square" lIns="0" tIns="0" rIns="0" bIns="0" rtlCol="0" anchor="t"/>
          <a:lstStyle/>
          <a:p>
            <a:pPr marL="0" indent="0">
              <a:buNone/>
            </a:pPr>
            <a:r>
              <a:rPr lang="en-US" sz="1500" b="1" dirty="0">
                <a:solidFill>
                  <a:schemeClr val="tx1"/>
                </a:solidFill>
              </a:rPr>
              <a:t>Four of the seven harms reach human review:</a:t>
            </a:r>
            <a:endParaRPr lang="en-US" sz="1500" dirty="0"/>
          </a:p>
        </p:txBody>
      </p:sp>
      <p:sp>
        <p:nvSpPr>
          <p:cNvPr id="46" name="Linkability tag"/>
          <p:cNvSpPr/>
          <p:nvPr/>
        </p:nvSpPr>
        <p:spPr>
          <a:xfrm>
            <a:off x="8503920" y="3200400"/>
            <a:ext cx="1417320" cy="365760"/>
          </a:xfrm>
          <a:prstGeom prst="roundRect">
            <a:avLst>
              <a:gd name="adj" fmla="val 20000"/>
            </a:avLst>
          </a:prstGeom>
          <a:solidFill>
            <a:schemeClr val="accent1">
              <a:alpha val="15000"/>
            </a:schemeClr>
          </a:solidFill>
          <a:ln/>
        </p:spPr>
        <p:txBody>
          <a:bodyPr/>
          <a:lstStyle/>
          <a:p>
            <a:endParaRPr lang="en-US"/>
          </a:p>
        </p:txBody>
      </p:sp>
      <p:sp>
        <p:nvSpPr>
          <p:cNvPr id="47" name="Text 44"/>
          <p:cNvSpPr txBox="1"/>
          <p:nvPr/>
        </p:nvSpPr>
        <p:spPr>
          <a:xfrm>
            <a:off x="8503920" y="3200400"/>
            <a:ext cx="1417320" cy="365760"/>
          </a:xfrm>
          <a:prstGeom prst="rect">
            <a:avLst/>
          </a:prstGeom>
          <a:noFill/>
          <a:ln/>
        </p:spPr>
        <p:txBody>
          <a:bodyPr wrap="square" lIns="0" tIns="0" rIns="0" bIns="0" rtlCol="0" anchor="ctr"/>
          <a:lstStyle/>
          <a:p>
            <a:pPr marL="0" indent="0" algn="ctr">
              <a:buNone/>
            </a:pPr>
            <a:r>
              <a:rPr lang="en-US" sz="1300" b="1" dirty="0">
                <a:solidFill>
                  <a:schemeClr val="accent1"/>
                </a:solidFill>
              </a:rPr>
              <a:t>Linkability</a:t>
            </a:r>
            <a:endParaRPr lang="en-US" sz="1300" dirty="0"/>
          </a:p>
        </p:txBody>
      </p:sp>
      <p:sp>
        <p:nvSpPr>
          <p:cNvPr id="48" name="Non-repudiation tag"/>
          <p:cNvSpPr/>
          <p:nvPr/>
        </p:nvSpPr>
        <p:spPr>
          <a:xfrm>
            <a:off x="10012680" y="3200400"/>
            <a:ext cx="1417320" cy="365760"/>
          </a:xfrm>
          <a:prstGeom prst="roundRect">
            <a:avLst>
              <a:gd name="adj" fmla="val 20000"/>
            </a:avLst>
          </a:prstGeom>
          <a:solidFill>
            <a:schemeClr val="accent1">
              <a:alpha val="15000"/>
            </a:schemeClr>
          </a:solidFill>
          <a:ln/>
        </p:spPr>
        <p:txBody>
          <a:bodyPr/>
          <a:lstStyle/>
          <a:p>
            <a:endParaRPr lang="en-US"/>
          </a:p>
        </p:txBody>
      </p:sp>
      <p:sp>
        <p:nvSpPr>
          <p:cNvPr id="49" name="Text 46"/>
          <p:cNvSpPr txBox="1"/>
          <p:nvPr/>
        </p:nvSpPr>
        <p:spPr>
          <a:xfrm>
            <a:off x="10012680" y="3200400"/>
            <a:ext cx="1417320" cy="365760"/>
          </a:xfrm>
          <a:prstGeom prst="rect">
            <a:avLst/>
          </a:prstGeom>
          <a:noFill/>
          <a:ln/>
        </p:spPr>
        <p:txBody>
          <a:bodyPr wrap="square" lIns="0" tIns="0" rIns="0" bIns="0" rtlCol="0" anchor="ctr"/>
          <a:lstStyle/>
          <a:p>
            <a:pPr marL="0" indent="0" algn="ctr">
              <a:buNone/>
            </a:pPr>
            <a:r>
              <a:rPr lang="en-US" sz="1300" b="1" dirty="0">
                <a:solidFill>
                  <a:schemeClr val="accent1"/>
                </a:solidFill>
              </a:rPr>
              <a:t>Non-repudiation</a:t>
            </a:r>
            <a:endParaRPr lang="en-US" sz="1300" dirty="0"/>
          </a:p>
        </p:txBody>
      </p:sp>
      <p:sp>
        <p:nvSpPr>
          <p:cNvPr id="50" name="Disclosure tag"/>
          <p:cNvSpPr/>
          <p:nvPr/>
        </p:nvSpPr>
        <p:spPr>
          <a:xfrm>
            <a:off x="8503920" y="3657600"/>
            <a:ext cx="1417320" cy="365760"/>
          </a:xfrm>
          <a:prstGeom prst="roundRect">
            <a:avLst>
              <a:gd name="adj" fmla="val 20000"/>
            </a:avLst>
          </a:prstGeom>
          <a:solidFill>
            <a:schemeClr val="accent1">
              <a:alpha val="15000"/>
            </a:schemeClr>
          </a:solidFill>
          <a:ln/>
        </p:spPr>
        <p:txBody>
          <a:bodyPr/>
          <a:lstStyle/>
          <a:p>
            <a:endParaRPr lang="en-US"/>
          </a:p>
        </p:txBody>
      </p:sp>
      <p:sp>
        <p:nvSpPr>
          <p:cNvPr id="51" name="Text 48"/>
          <p:cNvSpPr txBox="1"/>
          <p:nvPr/>
        </p:nvSpPr>
        <p:spPr>
          <a:xfrm>
            <a:off x="8503920" y="3657600"/>
            <a:ext cx="1417320" cy="365760"/>
          </a:xfrm>
          <a:prstGeom prst="rect">
            <a:avLst/>
          </a:prstGeom>
          <a:noFill/>
          <a:ln/>
        </p:spPr>
        <p:txBody>
          <a:bodyPr wrap="square" lIns="0" tIns="0" rIns="0" bIns="0" rtlCol="0" anchor="ctr"/>
          <a:lstStyle/>
          <a:p>
            <a:pPr marL="0" indent="0" algn="ctr">
              <a:buNone/>
            </a:pPr>
            <a:r>
              <a:rPr lang="en-US" sz="1300" b="1" dirty="0">
                <a:solidFill>
                  <a:schemeClr val="accent1"/>
                </a:solidFill>
              </a:rPr>
              <a:t>Disclosure</a:t>
            </a:r>
            <a:endParaRPr lang="en-US" sz="1300" dirty="0"/>
          </a:p>
        </p:txBody>
      </p:sp>
      <p:sp>
        <p:nvSpPr>
          <p:cNvPr id="52" name="Unawareness tag"/>
          <p:cNvSpPr/>
          <p:nvPr/>
        </p:nvSpPr>
        <p:spPr>
          <a:xfrm>
            <a:off x="10012680" y="3657600"/>
            <a:ext cx="1417320" cy="365760"/>
          </a:xfrm>
          <a:prstGeom prst="roundRect">
            <a:avLst>
              <a:gd name="adj" fmla="val 20000"/>
            </a:avLst>
          </a:prstGeom>
          <a:solidFill>
            <a:schemeClr val="accent1">
              <a:alpha val="15000"/>
            </a:schemeClr>
          </a:solidFill>
          <a:ln/>
        </p:spPr>
        <p:txBody>
          <a:bodyPr/>
          <a:lstStyle/>
          <a:p>
            <a:endParaRPr lang="en-US"/>
          </a:p>
        </p:txBody>
      </p:sp>
      <p:sp>
        <p:nvSpPr>
          <p:cNvPr id="53" name="Text 50"/>
          <p:cNvSpPr txBox="1"/>
          <p:nvPr/>
        </p:nvSpPr>
        <p:spPr>
          <a:xfrm>
            <a:off x="10012680" y="3657600"/>
            <a:ext cx="1417320" cy="365760"/>
          </a:xfrm>
          <a:prstGeom prst="rect">
            <a:avLst/>
          </a:prstGeom>
          <a:noFill/>
          <a:ln/>
        </p:spPr>
        <p:txBody>
          <a:bodyPr wrap="square" lIns="0" tIns="0" rIns="0" bIns="0" rtlCol="0" anchor="ctr"/>
          <a:lstStyle/>
          <a:p>
            <a:pPr marL="0" indent="0" algn="ctr">
              <a:buNone/>
            </a:pPr>
            <a:r>
              <a:rPr lang="en-US" sz="1300" b="1" dirty="0">
                <a:solidFill>
                  <a:schemeClr val="accent1"/>
                </a:solidFill>
              </a:rPr>
              <a:t>Unawareness</a:t>
            </a:r>
            <a:endParaRPr lang="en-US" sz="1300" dirty="0"/>
          </a:p>
        </p:txBody>
      </p:sp>
      <p:sp>
        <p:nvSpPr>
          <p:cNvPr id="54" name="Text 51"/>
          <p:cNvSpPr txBox="1"/>
          <p:nvPr/>
        </p:nvSpPr>
        <p:spPr>
          <a:xfrm>
            <a:off x="8503920" y="4206240"/>
            <a:ext cx="2926080" cy="1463040"/>
          </a:xfrm>
          <a:prstGeom prst="rect">
            <a:avLst/>
          </a:prstGeom>
          <a:noFill/>
          <a:ln/>
        </p:spPr>
        <p:txBody>
          <a:bodyPr wrap="square" lIns="0" tIns="0" rIns="0" bIns="0" rtlCol="0" anchor="t"/>
          <a:lstStyle/>
          <a:p>
            <a:pPr marL="0" indent="0">
              <a:buNone/>
            </a:pPr>
            <a:r>
              <a:rPr lang="en-US" sz="1500" dirty="0">
                <a:solidFill>
                  <a:schemeClr val="tx1"/>
                </a:solidFill>
              </a:rPr>
              <a:t>A reviewer opening one clip sees a named person, in a specific place, at a specific time, doing a specific action.</a:t>
            </a:r>
            <a:endParaRPr lang="en-US" sz="1500" dirty="0"/>
          </a:p>
        </p:txBody>
      </p:sp>
      <p:sp>
        <p:nvSpPr>
          <p:cNvPr id="56"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937260"/>
            <a:ext cx="11091672" cy="777240"/>
          </a:xfrm>
          <a:prstGeom prst="rect">
            <a:avLst/>
          </a:prstGeom>
          <a:noFill/>
          <a:ln/>
        </p:spPr>
        <p:txBody>
          <a:bodyPr wrap="square" lIns="0" tIns="0" rIns="0" bIns="0" rtlCol="0" anchor="ctr"/>
          <a:lstStyle/>
          <a:p>
            <a:r>
              <a:rPr lang="en-US" dirty="0"/>
              <a:t>Which of these risks do users actually concerned about?</a:t>
            </a:r>
          </a:p>
        </p:txBody>
      </p:sp>
      <p:sp>
        <p:nvSpPr>
          <p:cNvPr id="26" name="What users say lane label"/>
          <p:cNvSpPr/>
          <p:nvPr/>
        </p:nvSpPr>
        <p:spPr>
          <a:xfrm>
            <a:off x="566928" y="3017520"/>
            <a:ext cx="1965960" cy="1280160"/>
          </a:xfrm>
          <a:prstGeom prst="roundRect">
            <a:avLst>
              <a:gd name="adj" fmla="val 5714"/>
            </a:avLst>
          </a:prstGeom>
          <a:solidFill>
            <a:schemeClr val="accent2"/>
          </a:solidFill>
          <a:ln/>
        </p:spPr>
        <p:txBody>
          <a:bodyPr/>
          <a:lstStyle/>
          <a:p>
            <a:endParaRPr lang="en-US"/>
          </a:p>
        </p:txBody>
      </p:sp>
      <p:pic>
        <p:nvPicPr>
          <p:cNvPr id="27" name="What users say icon" descr="preencoded.png"/>
          <p:cNvPicPr>
            <a:picLocks noChangeAspect="1"/>
          </p:cNvPicPr>
          <p:nvPr/>
        </p:nvPicPr>
        <p:blipFill>
          <a:blip r:embed="rId3"/>
          <a:stretch>
            <a:fillRect/>
          </a:stretch>
        </p:blipFill>
        <p:spPr>
          <a:xfrm>
            <a:off x="768096" y="3200400"/>
            <a:ext cx="384048" cy="384048"/>
          </a:xfrm>
          <a:prstGeom prst="rect">
            <a:avLst/>
          </a:prstGeom>
        </p:spPr>
      </p:pic>
      <p:sp>
        <p:nvSpPr>
          <p:cNvPr id="28" name="Text 24"/>
          <p:cNvSpPr txBox="1"/>
          <p:nvPr/>
        </p:nvSpPr>
        <p:spPr>
          <a:xfrm>
            <a:off x="768096" y="3621024"/>
            <a:ext cx="1691640" cy="329184"/>
          </a:xfrm>
          <a:prstGeom prst="rect">
            <a:avLst/>
          </a:prstGeom>
          <a:noFill/>
          <a:ln/>
        </p:spPr>
        <p:txBody>
          <a:bodyPr wrap="square" lIns="0" tIns="0" rIns="0" bIns="0" rtlCol="0" anchor="t"/>
          <a:lstStyle/>
          <a:p>
            <a:pPr marL="0" indent="0">
              <a:buNone/>
            </a:pPr>
            <a:r>
              <a:rPr lang="en-US" sz="1700" b="1" dirty="0">
                <a:solidFill>
                  <a:schemeClr val="bg1"/>
                </a:solidFill>
              </a:rPr>
              <a:t>What users say</a:t>
            </a:r>
            <a:endParaRPr lang="en-US" sz="1700" dirty="0"/>
          </a:p>
        </p:txBody>
      </p:sp>
      <p:sp>
        <p:nvSpPr>
          <p:cNvPr id="29" name="Text 25"/>
          <p:cNvSpPr txBox="1"/>
          <p:nvPr/>
        </p:nvSpPr>
        <p:spPr>
          <a:xfrm>
            <a:off x="768096" y="3931920"/>
            <a:ext cx="1691640" cy="274320"/>
          </a:xfrm>
          <a:prstGeom prst="rect">
            <a:avLst/>
          </a:prstGeom>
          <a:noFill/>
          <a:ln/>
        </p:spPr>
        <p:txBody>
          <a:bodyPr wrap="square" lIns="0" tIns="0" rIns="0" bIns="0" rtlCol="0" anchor="t"/>
          <a:lstStyle/>
          <a:p>
            <a:pPr marL="0" indent="0">
              <a:buNone/>
            </a:pPr>
            <a:r>
              <a:rPr lang="en-US" sz="1300" dirty="0">
                <a:solidFill>
                  <a:schemeClr val="bg1"/>
                </a:solidFill>
              </a:rPr>
              <a:t>Reddit study</a:t>
            </a:r>
            <a:endParaRPr lang="en-US" sz="1300" dirty="0"/>
          </a:p>
        </p:txBody>
      </p:sp>
      <p:sp>
        <p:nvSpPr>
          <p:cNvPr id="30" name="4,900 comments"/>
          <p:cNvSpPr/>
          <p:nvPr/>
        </p:nvSpPr>
        <p:spPr>
          <a:xfrm>
            <a:off x="2715768" y="3017520"/>
            <a:ext cx="1627632" cy="1280160"/>
          </a:xfrm>
          <a:prstGeom prst="roundRect">
            <a:avLst>
              <a:gd name="adj" fmla="val 5714"/>
            </a:avLst>
          </a:prstGeom>
          <a:solidFill>
            <a:schemeClr val="bg2"/>
          </a:solidFill>
          <a:ln/>
        </p:spPr>
        <p:txBody>
          <a:bodyPr/>
          <a:lstStyle/>
          <a:p>
            <a:endParaRPr lang="en-US"/>
          </a:p>
        </p:txBody>
      </p:sp>
      <p:sp>
        <p:nvSpPr>
          <p:cNvPr id="31" name="Text 27"/>
          <p:cNvSpPr txBox="1"/>
          <p:nvPr/>
        </p:nvSpPr>
        <p:spPr>
          <a:xfrm>
            <a:off x="2825496" y="3145536"/>
            <a:ext cx="1426464" cy="566928"/>
          </a:xfrm>
          <a:prstGeom prst="rect">
            <a:avLst/>
          </a:prstGeom>
          <a:noFill/>
          <a:ln/>
        </p:spPr>
        <p:txBody>
          <a:bodyPr wrap="square" lIns="0" tIns="0" rIns="0" bIns="0" rtlCol="0" anchor="t"/>
          <a:lstStyle/>
          <a:p>
            <a:pPr marL="0" indent="0">
              <a:buNone/>
            </a:pPr>
            <a:r>
              <a:rPr lang="en-US" sz="1500" b="1" dirty="0">
                <a:solidFill>
                  <a:schemeClr val="tx1"/>
                </a:solidFill>
              </a:rPr>
              <a:t>4,900 comments</a:t>
            </a:r>
            <a:endParaRPr lang="en-US" sz="1500" dirty="0"/>
          </a:p>
        </p:txBody>
      </p:sp>
      <p:sp>
        <p:nvSpPr>
          <p:cNvPr id="32" name="Text 28"/>
          <p:cNvSpPr txBox="1"/>
          <p:nvPr/>
        </p:nvSpPr>
        <p:spPr>
          <a:xfrm>
            <a:off x="2825496" y="3730752"/>
            <a:ext cx="1426464" cy="512064"/>
          </a:xfrm>
          <a:prstGeom prst="rect">
            <a:avLst/>
          </a:prstGeom>
          <a:noFill/>
          <a:ln/>
        </p:spPr>
        <p:txBody>
          <a:bodyPr wrap="square" lIns="0" tIns="0" rIns="0" bIns="0" rtlCol="0" anchor="t"/>
          <a:lstStyle/>
          <a:p>
            <a:pPr marL="0" indent="0">
              <a:buNone/>
            </a:pPr>
            <a:r>
              <a:rPr lang="en-US" sz="1200" dirty="0">
                <a:solidFill>
                  <a:schemeClr val="tx2"/>
                </a:solidFill>
              </a:rPr>
              <a:t>72 posts on Ray-Ban Meta / Meta Glass</a:t>
            </a:r>
            <a:endParaRPr lang="en-US" sz="1200" dirty="0"/>
          </a:p>
        </p:txBody>
      </p:sp>
      <p:sp>
        <p:nvSpPr>
          <p:cNvPr id="33" name="Arrow"/>
          <p:cNvSpPr/>
          <p:nvPr/>
        </p:nvSpPr>
        <p:spPr>
          <a:xfrm>
            <a:off x="4361688" y="3566160"/>
            <a:ext cx="128016" cy="182880"/>
          </a:xfrm>
          <a:prstGeom prst="rightArrow">
            <a:avLst/>
          </a:prstGeom>
          <a:solidFill>
            <a:schemeClr val="accent4"/>
          </a:solidFill>
          <a:ln/>
        </p:spPr>
        <p:txBody>
          <a:bodyPr/>
          <a:lstStyle/>
          <a:p>
            <a:endParaRPr lang="en-US"/>
          </a:p>
        </p:txBody>
      </p:sp>
      <p:sp>
        <p:nvSpPr>
          <p:cNvPr id="34" name="Embeddings + k-means"/>
          <p:cNvSpPr/>
          <p:nvPr/>
        </p:nvSpPr>
        <p:spPr>
          <a:xfrm>
            <a:off x="4507992" y="3017520"/>
            <a:ext cx="1627632" cy="1280160"/>
          </a:xfrm>
          <a:prstGeom prst="roundRect">
            <a:avLst>
              <a:gd name="adj" fmla="val 5714"/>
            </a:avLst>
          </a:prstGeom>
          <a:solidFill>
            <a:schemeClr val="bg2"/>
          </a:solidFill>
          <a:ln/>
        </p:spPr>
        <p:txBody>
          <a:bodyPr/>
          <a:lstStyle/>
          <a:p>
            <a:endParaRPr lang="en-US"/>
          </a:p>
        </p:txBody>
      </p:sp>
      <p:sp>
        <p:nvSpPr>
          <p:cNvPr id="35" name="Text 31"/>
          <p:cNvSpPr txBox="1"/>
          <p:nvPr/>
        </p:nvSpPr>
        <p:spPr>
          <a:xfrm>
            <a:off x="4617720" y="3145536"/>
            <a:ext cx="1426464" cy="566928"/>
          </a:xfrm>
          <a:prstGeom prst="rect">
            <a:avLst/>
          </a:prstGeom>
          <a:noFill/>
          <a:ln/>
        </p:spPr>
        <p:txBody>
          <a:bodyPr wrap="square" lIns="0" tIns="0" rIns="0" bIns="0" rtlCol="0" anchor="t"/>
          <a:lstStyle/>
          <a:p>
            <a:pPr marL="0" indent="0">
              <a:buNone/>
            </a:pPr>
            <a:r>
              <a:rPr lang="en-US" sz="1500" b="1" dirty="0">
                <a:solidFill>
                  <a:schemeClr val="tx1"/>
                </a:solidFill>
              </a:rPr>
              <a:t>Embeddings + k-means</a:t>
            </a:r>
            <a:endParaRPr lang="en-US" sz="1500" dirty="0"/>
          </a:p>
        </p:txBody>
      </p:sp>
      <p:sp>
        <p:nvSpPr>
          <p:cNvPr id="36" name="Text 32"/>
          <p:cNvSpPr txBox="1"/>
          <p:nvPr/>
        </p:nvSpPr>
        <p:spPr>
          <a:xfrm>
            <a:off x="4617720" y="3730752"/>
            <a:ext cx="1426464" cy="512064"/>
          </a:xfrm>
          <a:prstGeom prst="rect">
            <a:avLst/>
          </a:prstGeom>
          <a:noFill/>
          <a:ln/>
        </p:spPr>
        <p:txBody>
          <a:bodyPr wrap="square" lIns="0" tIns="0" rIns="0" bIns="0" rtlCol="0" anchor="t"/>
          <a:lstStyle/>
          <a:p>
            <a:pPr marL="0" indent="0">
              <a:buNone/>
            </a:pPr>
            <a:r>
              <a:rPr lang="en-US" sz="1200" dirty="0">
                <a:solidFill>
                  <a:schemeClr val="tx2"/>
                </a:solidFill>
              </a:rPr>
              <a:t>MiniLM sentence vectors, k = 18</a:t>
            </a:r>
            <a:endParaRPr lang="en-US" sz="1200" dirty="0"/>
          </a:p>
        </p:txBody>
      </p:sp>
      <p:sp>
        <p:nvSpPr>
          <p:cNvPr id="37" name="Arrow"/>
          <p:cNvSpPr/>
          <p:nvPr/>
        </p:nvSpPr>
        <p:spPr>
          <a:xfrm>
            <a:off x="6153912" y="3566160"/>
            <a:ext cx="128016" cy="182880"/>
          </a:xfrm>
          <a:prstGeom prst="rightArrow">
            <a:avLst/>
          </a:prstGeom>
          <a:solidFill>
            <a:schemeClr val="accent4"/>
          </a:solidFill>
          <a:ln/>
        </p:spPr>
        <p:txBody>
          <a:bodyPr/>
          <a:lstStyle/>
          <a:p>
            <a:endParaRPr lang="en-US"/>
          </a:p>
        </p:txBody>
      </p:sp>
      <p:sp>
        <p:nvSpPr>
          <p:cNvPr id="38" name="7 privacy clusters"/>
          <p:cNvSpPr/>
          <p:nvPr/>
        </p:nvSpPr>
        <p:spPr>
          <a:xfrm>
            <a:off x="6300216" y="3017520"/>
            <a:ext cx="1627632" cy="1280160"/>
          </a:xfrm>
          <a:prstGeom prst="roundRect">
            <a:avLst>
              <a:gd name="adj" fmla="val 5714"/>
            </a:avLst>
          </a:prstGeom>
          <a:solidFill>
            <a:schemeClr val="bg2"/>
          </a:solidFill>
          <a:ln/>
        </p:spPr>
        <p:txBody>
          <a:bodyPr/>
          <a:lstStyle/>
          <a:p>
            <a:endParaRPr lang="en-US"/>
          </a:p>
        </p:txBody>
      </p:sp>
      <p:sp>
        <p:nvSpPr>
          <p:cNvPr id="39" name="Text 35"/>
          <p:cNvSpPr txBox="1"/>
          <p:nvPr/>
        </p:nvSpPr>
        <p:spPr>
          <a:xfrm>
            <a:off x="6409944" y="3145536"/>
            <a:ext cx="1426464" cy="566928"/>
          </a:xfrm>
          <a:prstGeom prst="rect">
            <a:avLst/>
          </a:prstGeom>
          <a:noFill/>
          <a:ln/>
        </p:spPr>
        <p:txBody>
          <a:bodyPr wrap="square" lIns="0" tIns="0" rIns="0" bIns="0" rtlCol="0" anchor="t"/>
          <a:lstStyle/>
          <a:p>
            <a:pPr marL="0" indent="0">
              <a:buNone/>
            </a:pPr>
            <a:r>
              <a:rPr lang="en-US" sz="1500" b="1" dirty="0">
                <a:solidFill>
                  <a:schemeClr val="tx1"/>
                </a:solidFill>
              </a:rPr>
              <a:t>7 privacy clusters</a:t>
            </a:r>
            <a:endParaRPr lang="en-US" sz="1500" dirty="0"/>
          </a:p>
        </p:txBody>
      </p:sp>
      <p:sp>
        <p:nvSpPr>
          <p:cNvPr id="40" name="Text 36"/>
          <p:cNvSpPr txBox="1"/>
          <p:nvPr/>
        </p:nvSpPr>
        <p:spPr>
          <a:xfrm>
            <a:off x="6409944" y="3730752"/>
            <a:ext cx="1426464" cy="512064"/>
          </a:xfrm>
          <a:prstGeom prst="rect">
            <a:avLst/>
          </a:prstGeom>
          <a:noFill/>
          <a:ln/>
        </p:spPr>
        <p:txBody>
          <a:bodyPr wrap="square" lIns="0" tIns="0" rIns="0" bIns="0" rtlCol="0" anchor="t"/>
          <a:lstStyle/>
          <a:p>
            <a:pPr marL="0" indent="0">
              <a:buNone/>
            </a:pPr>
            <a:r>
              <a:rPr lang="en-US" sz="1200" dirty="0">
                <a:solidFill>
                  <a:schemeClr val="tx2"/>
                </a:solidFill>
              </a:rPr>
              <a:t>1,771 comments</a:t>
            </a:r>
            <a:endParaRPr lang="en-US" sz="1200" dirty="0"/>
          </a:p>
        </p:txBody>
      </p:sp>
      <p:sp>
        <p:nvSpPr>
          <p:cNvPr id="41" name="Arrow"/>
          <p:cNvSpPr/>
          <p:nvPr/>
        </p:nvSpPr>
        <p:spPr>
          <a:xfrm>
            <a:off x="7946136" y="3566160"/>
            <a:ext cx="128016" cy="182880"/>
          </a:xfrm>
          <a:prstGeom prst="rightArrow">
            <a:avLst/>
          </a:prstGeom>
          <a:solidFill>
            <a:schemeClr val="accent4"/>
          </a:solidFill>
          <a:ln/>
        </p:spPr>
        <p:txBody>
          <a:bodyPr/>
          <a:lstStyle/>
          <a:p>
            <a:endParaRPr lang="en-US"/>
          </a:p>
        </p:txBody>
      </p:sp>
      <p:sp>
        <p:nvSpPr>
          <p:cNvPr id="42" name="LLM open coding"/>
          <p:cNvSpPr/>
          <p:nvPr/>
        </p:nvSpPr>
        <p:spPr>
          <a:xfrm>
            <a:off x="8092440" y="3017520"/>
            <a:ext cx="1627632" cy="1280160"/>
          </a:xfrm>
          <a:prstGeom prst="roundRect">
            <a:avLst>
              <a:gd name="adj" fmla="val 5714"/>
            </a:avLst>
          </a:prstGeom>
          <a:solidFill>
            <a:schemeClr val="bg2"/>
          </a:solidFill>
          <a:ln/>
        </p:spPr>
        <p:txBody>
          <a:bodyPr/>
          <a:lstStyle/>
          <a:p>
            <a:endParaRPr lang="en-US"/>
          </a:p>
        </p:txBody>
      </p:sp>
      <p:sp>
        <p:nvSpPr>
          <p:cNvPr id="43" name="Text 39"/>
          <p:cNvSpPr txBox="1"/>
          <p:nvPr/>
        </p:nvSpPr>
        <p:spPr>
          <a:xfrm>
            <a:off x="8202168" y="3145536"/>
            <a:ext cx="1426464" cy="566928"/>
          </a:xfrm>
          <a:prstGeom prst="rect">
            <a:avLst/>
          </a:prstGeom>
          <a:noFill/>
          <a:ln/>
        </p:spPr>
        <p:txBody>
          <a:bodyPr wrap="square" lIns="0" tIns="0" rIns="0" bIns="0" rtlCol="0" anchor="t"/>
          <a:lstStyle/>
          <a:p>
            <a:pPr marL="0" indent="0">
              <a:buNone/>
            </a:pPr>
            <a:r>
              <a:rPr lang="en-US" sz="1500" b="1" dirty="0">
                <a:solidFill>
                  <a:schemeClr val="tx1"/>
                </a:solidFill>
              </a:rPr>
              <a:t>LLM open coding</a:t>
            </a:r>
            <a:endParaRPr lang="en-US" sz="1500" dirty="0"/>
          </a:p>
        </p:txBody>
      </p:sp>
      <p:sp>
        <p:nvSpPr>
          <p:cNvPr id="44" name="Text 40"/>
          <p:cNvSpPr txBox="1"/>
          <p:nvPr/>
        </p:nvSpPr>
        <p:spPr>
          <a:xfrm>
            <a:off x="8202168" y="3730752"/>
            <a:ext cx="1426464" cy="512064"/>
          </a:xfrm>
          <a:prstGeom prst="rect">
            <a:avLst/>
          </a:prstGeom>
          <a:noFill/>
          <a:ln/>
        </p:spPr>
        <p:txBody>
          <a:bodyPr wrap="square" lIns="0" tIns="0" rIns="0" bIns="0" rtlCol="0" anchor="t"/>
          <a:lstStyle/>
          <a:p>
            <a:pPr marL="0" indent="0">
              <a:buNone/>
            </a:pPr>
            <a:r>
              <a:rPr lang="en-US" sz="1200" dirty="0">
                <a:solidFill>
                  <a:schemeClr val="tx2"/>
                </a:solidFill>
              </a:rPr>
              <a:t>GPT-5.4, zero-shot</a:t>
            </a:r>
            <a:endParaRPr lang="en-US" sz="1200" dirty="0"/>
          </a:p>
        </p:txBody>
      </p:sp>
      <p:sp>
        <p:nvSpPr>
          <p:cNvPr id="45" name="Arrow"/>
          <p:cNvSpPr/>
          <p:nvPr/>
        </p:nvSpPr>
        <p:spPr>
          <a:xfrm>
            <a:off x="9738360" y="3566160"/>
            <a:ext cx="128016" cy="182880"/>
          </a:xfrm>
          <a:prstGeom prst="rightArrow">
            <a:avLst/>
          </a:prstGeom>
          <a:solidFill>
            <a:schemeClr val="accent4"/>
          </a:solidFill>
          <a:ln/>
        </p:spPr>
        <p:txBody>
          <a:bodyPr/>
          <a:lstStyle/>
          <a:p>
            <a:endParaRPr lang="en-US"/>
          </a:p>
        </p:txBody>
      </p:sp>
      <p:sp>
        <p:nvSpPr>
          <p:cNvPr id="46" name="Concern categories"/>
          <p:cNvSpPr/>
          <p:nvPr/>
        </p:nvSpPr>
        <p:spPr>
          <a:xfrm>
            <a:off x="9884664" y="3017520"/>
            <a:ext cx="1627632" cy="1280160"/>
          </a:xfrm>
          <a:prstGeom prst="roundRect">
            <a:avLst>
              <a:gd name="adj" fmla="val 5714"/>
            </a:avLst>
          </a:prstGeom>
          <a:solidFill>
            <a:schemeClr val="bg2"/>
          </a:solidFill>
          <a:ln/>
        </p:spPr>
        <p:txBody>
          <a:bodyPr/>
          <a:lstStyle/>
          <a:p>
            <a:endParaRPr lang="en-US"/>
          </a:p>
        </p:txBody>
      </p:sp>
      <p:sp>
        <p:nvSpPr>
          <p:cNvPr id="47" name="Text 43"/>
          <p:cNvSpPr txBox="1"/>
          <p:nvPr/>
        </p:nvSpPr>
        <p:spPr>
          <a:xfrm>
            <a:off x="9994392" y="3145536"/>
            <a:ext cx="1426464" cy="566928"/>
          </a:xfrm>
          <a:prstGeom prst="rect">
            <a:avLst/>
          </a:prstGeom>
          <a:noFill/>
          <a:ln/>
        </p:spPr>
        <p:txBody>
          <a:bodyPr wrap="square" lIns="0" tIns="0" rIns="0" bIns="0" rtlCol="0" anchor="t"/>
          <a:lstStyle/>
          <a:p>
            <a:pPr marL="0" indent="0">
              <a:buNone/>
            </a:pPr>
            <a:r>
              <a:rPr lang="en-US" sz="1500" b="1" dirty="0">
                <a:solidFill>
                  <a:schemeClr val="tx1"/>
                </a:solidFill>
              </a:rPr>
              <a:t>Concern categories</a:t>
            </a:r>
            <a:endParaRPr lang="en-US" sz="1500" dirty="0"/>
          </a:p>
        </p:txBody>
      </p:sp>
      <p:sp>
        <p:nvSpPr>
          <p:cNvPr id="48" name="Text 44"/>
          <p:cNvSpPr txBox="1"/>
          <p:nvPr/>
        </p:nvSpPr>
        <p:spPr>
          <a:xfrm>
            <a:off x="9994392" y="3730752"/>
            <a:ext cx="1426464" cy="512064"/>
          </a:xfrm>
          <a:prstGeom prst="rect">
            <a:avLst/>
          </a:prstGeom>
          <a:noFill/>
          <a:ln/>
        </p:spPr>
        <p:txBody>
          <a:bodyPr wrap="square" lIns="0" tIns="0" rIns="0" bIns="0" rtlCol="0" anchor="t"/>
          <a:lstStyle/>
          <a:p>
            <a:pPr marL="0" indent="0">
              <a:buNone/>
            </a:pPr>
            <a:r>
              <a:rPr lang="en-US" sz="1200" dirty="0">
                <a:solidFill>
                  <a:schemeClr val="tx2"/>
                </a:solidFill>
              </a:rPr>
              <a:t>product-specific and company-level</a:t>
            </a:r>
            <a:endParaRPr lang="en-US" sz="1200" dirty="0"/>
          </a:p>
        </p:txBody>
      </p:sp>
      <p:sp>
        <p:nvSpPr>
          <p:cNvPr id="53"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Public concern fixates on the visible act of recording</a:t>
            </a:r>
            <a:endParaRPr lang="en-US" sz="3200" dirty="0"/>
          </a:p>
        </p:txBody>
      </p:sp>
      <p:sp>
        <p:nvSpPr>
          <p:cNvPr id="3" name="Funnel 1"/>
          <p:cNvSpPr/>
          <p:nvPr/>
        </p:nvSpPr>
        <p:spPr>
          <a:xfrm>
            <a:off x="548640" y="1325880"/>
            <a:ext cx="2331720" cy="731520"/>
          </a:xfrm>
          <a:prstGeom prst="roundRect">
            <a:avLst>
              <a:gd name="adj" fmla="val 10000"/>
            </a:avLst>
          </a:prstGeom>
          <a:solidFill>
            <a:schemeClr val="bg2"/>
          </a:solidFill>
          <a:ln/>
        </p:spPr>
        <p:txBody>
          <a:bodyPr/>
          <a:lstStyle/>
          <a:p>
            <a:endParaRPr lang="en-US"/>
          </a:p>
        </p:txBody>
      </p:sp>
      <p:sp>
        <p:nvSpPr>
          <p:cNvPr id="4" name="Text 2"/>
          <p:cNvSpPr txBox="1"/>
          <p:nvPr/>
        </p:nvSpPr>
        <p:spPr>
          <a:xfrm>
            <a:off x="685800" y="1325880"/>
            <a:ext cx="1005840" cy="731520"/>
          </a:xfrm>
          <a:prstGeom prst="rect">
            <a:avLst/>
          </a:prstGeom>
          <a:noFill/>
          <a:ln/>
        </p:spPr>
        <p:txBody>
          <a:bodyPr wrap="square" lIns="0" tIns="0" rIns="0" bIns="0" rtlCol="0" anchor="ctr"/>
          <a:lstStyle/>
          <a:p>
            <a:pPr marL="0" indent="0">
              <a:buNone/>
            </a:pPr>
            <a:r>
              <a:rPr lang="en-US" sz="2200" b="1" dirty="0">
                <a:solidFill>
                  <a:schemeClr val="tx1"/>
                </a:solidFill>
              </a:rPr>
              <a:t>4,900</a:t>
            </a:r>
            <a:endParaRPr lang="en-US" sz="2200" dirty="0"/>
          </a:p>
        </p:txBody>
      </p:sp>
      <p:sp>
        <p:nvSpPr>
          <p:cNvPr id="5" name="Text 3"/>
          <p:cNvSpPr txBox="1"/>
          <p:nvPr/>
        </p:nvSpPr>
        <p:spPr>
          <a:xfrm>
            <a:off x="1691640" y="1325880"/>
            <a:ext cx="1143000" cy="731520"/>
          </a:xfrm>
          <a:prstGeom prst="rect">
            <a:avLst/>
          </a:prstGeom>
          <a:noFill/>
          <a:ln/>
        </p:spPr>
        <p:txBody>
          <a:bodyPr wrap="square" lIns="0" tIns="0" rIns="0" bIns="0" rtlCol="0" anchor="ctr"/>
          <a:lstStyle/>
          <a:p>
            <a:pPr marL="0" indent="0">
              <a:buNone/>
            </a:pPr>
            <a:r>
              <a:rPr lang="en-US" sz="1200" dirty="0">
                <a:solidFill>
                  <a:schemeClr val="tx2"/>
                </a:solidFill>
              </a:rPr>
              <a:t>comments from 72 posts</a:t>
            </a:r>
            <a:endParaRPr lang="en-US" sz="1200" dirty="0"/>
          </a:p>
        </p:txBody>
      </p:sp>
      <p:sp>
        <p:nvSpPr>
          <p:cNvPr id="6" name="Arrow"/>
          <p:cNvSpPr/>
          <p:nvPr/>
        </p:nvSpPr>
        <p:spPr>
          <a:xfrm>
            <a:off x="2944368" y="1591056"/>
            <a:ext cx="164592" cy="201168"/>
          </a:xfrm>
          <a:prstGeom prst="rightArrow">
            <a:avLst/>
          </a:prstGeom>
          <a:solidFill>
            <a:schemeClr val="accent4"/>
          </a:solidFill>
          <a:ln/>
        </p:spPr>
        <p:txBody>
          <a:bodyPr/>
          <a:lstStyle/>
          <a:p>
            <a:endParaRPr lang="en-US"/>
          </a:p>
        </p:txBody>
      </p:sp>
      <p:sp>
        <p:nvSpPr>
          <p:cNvPr id="7" name="Funnel 2"/>
          <p:cNvSpPr/>
          <p:nvPr/>
        </p:nvSpPr>
        <p:spPr>
          <a:xfrm>
            <a:off x="3182112" y="1325880"/>
            <a:ext cx="2240280" cy="731520"/>
          </a:xfrm>
          <a:prstGeom prst="roundRect">
            <a:avLst>
              <a:gd name="adj" fmla="val 10000"/>
            </a:avLst>
          </a:prstGeom>
          <a:solidFill>
            <a:schemeClr val="bg2"/>
          </a:solidFill>
          <a:ln/>
        </p:spPr>
        <p:txBody>
          <a:bodyPr/>
          <a:lstStyle/>
          <a:p>
            <a:endParaRPr lang="en-US"/>
          </a:p>
        </p:txBody>
      </p:sp>
      <p:sp>
        <p:nvSpPr>
          <p:cNvPr id="8" name="Text 6"/>
          <p:cNvSpPr txBox="1"/>
          <p:nvPr/>
        </p:nvSpPr>
        <p:spPr>
          <a:xfrm>
            <a:off x="3319272" y="1325880"/>
            <a:ext cx="960120" cy="731520"/>
          </a:xfrm>
          <a:prstGeom prst="rect">
            <a:avLst/>
          </a:prstGeom>
          <a:noFill/>
          <a:ln/>
        </p:spPr>
        <p:txBody>
          <a:bodyPr wrap="square" lIns="0" tIns="0" rIns="0" bIns="0" rtlCol="0" anchor="ctr"/>
          <a:lstStyle/>
          <a:p>
            <a:pPr marL="0" indent="0">
              <a:buNone/>
            </a:pPr>
            <a:r>
              <a:rPr lang="en-US" sz="2200" b="1" dirty="0">
                <a:solidFill>
                  <a:schemeClr val="tx1"/>
                </a:solidFill>
              </a:rPr>
              <a:t>1,771</a:t>
            </a:r>
            <a:endParaRPr lang="en-US" sz="2200" dirty="0"/>
          </a:p>
        </p:txBody>
      </p:sp>
      <p:sp>
        <p:nvSpPr>
          <p:cNvPr id="9" name="Text 7"/>
          <p:cNvSpPr txBox="1"/>
          <p:nvPr/>
        </p:nvSpPr>
        <p:spPr>
          <a:xfrm>
            <a:off x="4297680" y="1325880"/>
            <a:ext cx="1097280" cy="731520"/>
          </a:xfrm>
          <a:prstGeom prst="rect">
            <a:avLst/>
          </a:prstGeom>
          <a:noFill/>
          <a:ln/>
        </p:spPr>
        <p:txBody>
          <a:bodyPr wrap="square" lIns="0" tIns="0" rIns="0" bIns="0" rtlCol="0" anchor="ctr"/>
          <a:lstStyle/>
          <a:p>
            <a:pPr marL="0" indent="0">
              <a:buNone/>
            </a:pPr>
            <a:r>
              <a:rPr lang="en-US" sz="1200" dirty="0">
                <a:solidFill>
                  <a:schemeClr val="tx2"/>
                </a:solidFill>
              </a:rPr>
              <a:t>privacy-related</a:t>
            </a:r>
            <a:endParaRPr lang="en-US" sz="1200" dirty="0"/>
          </a:p>
        </p:txBody>
      </p:sp>
      <p:sp>
        <p:nvSpPr>
          <p:cNvPr id="10" name="Arrow"/>
          <p:cNvSpPr/>
          <p:nvPr/>
        </p:nvSpPr>
        <p:spPr>
          <a:xfrm>
            <a:off x="5486400" y="1591056"/>
            <a:ext cx="164592" cy="201168"/>
          </a:xfrm>
          <a:prstGeom prst="rightArrow">
            <a:avLst/>
          </a:prstGeom>
          <a:solidFill>
            <a:schemeClr val="accent4"/>
          </a:solidFill>
          <a:ln/>
        </p:spPr>
        <p:txBody>
          <a:bodyPr/>
          <a:lstStyle/>
          <a:p>
            <a:endParaRPr lang="en-US"/>
          </a:p>
        </p:txBody>
      </p:sp>
      <p:sp>
        <p:nvSpPr>
          <p:cNvPr id="11" name="Breakdown 915"/>
          <p:cNvSpPr/>
          <p:nvPr/>
        </p:nvSpPr>
        <p:spPr>
          <a:xfrm>
            <a:off x="5724144" y="1325880"/>
            <a:ext cx="3029199" cy="731520"/>
          </a:xfrm>
          <a:prstGeom prst="rect">
            <a:avLst/>
          </a:prstGeom>
          <a:solidFill>
            <a:schemeClr val="accent2"/>
          </a:solidFill>
          <a:ln/>
        </p:spPr>
        <p:txBody>
          <a:bodyPr/>
          <a:lstStyle/>
          <a:p>
            <a:endParaRPr lang="en-US"/>
          </a:p>
        </p:txBody>
      </p:sp>
      <p:sp>
        <p:nvSpPr>
          <p:cNvPr id="12" name="Text 10"/>
          <p:cNvSpPr txBox="1"/>
          <p:nvPr/>
        </p:nvSpPr>
        <p:spPr>
          <a:xfrm>
            <a:off x="5815584" y="1325880"/>
            <a:ext cx="2873751" cy="731520"/>
          </a:xfrm>
          <a:prstGeom prst="rect">
            <a:avLst/>
          </a:prstGeom>
          <a:noFill/>
          <a:ln/>
        </p:spPr>
        <p:txBody>
          <a:bodyPr wrap="square" lIns="0" tIns="0" rIns="0" bIns="0" rtlCol="0" anchor="ctr"/>
          <a:lstStyle/>
          <a:p>
            <a:pPr marL="0" indent="0">
              <a:buNone/>
            </a:pPr>
            <a:r>
              <a:rPr lang="en-US" sz="1600" b="1" dirty="0">
                <a:solidFill>
                  <a:schemeClr val="bg1"/>
                </a:solidFill>
              </a:rPr>
              <a:t>915</a:t>
            </a:r>
            <a:endParaRPr lang="en-US" sz="1600" dirty="0"/>
          </a:p>
          <a:p>
            <a:pPr marL="0" indent="0">
              <a:buNone/>
            </a:pPr>
            <a:r>
              <a:rPr lang="en-US" sz="1100" dirty="0">
                <a:solidFill>
                  <a:schemeClr val="bg1"/>
                </a:solidFill>
              </a:rPr>
              <a:t>about the product (chart below)</a:t>
            </a:r>
            <a:endParaRPr lang="en-US" sz="1600" dirty="0"/>
          </a:p>
        </p:txBody>
      </p:sp>
      <p:sp>
        <p:nvSpPr>
          <p:cNvPr id="13" name="Breakdown 407"/>
          <p:cNvSpPr/>
          <p:nvPr/>
        </p:nvSpPr>
        <p:spPr>
          <a:xfrm>
            <a:off x="8780775" y="1325880"/>
            <a:ext cx="1332184" cy="731520"/>
          </a:xfrm>
          <a:prstGeom prst="rect">
            <a:avLst/>
          </a:prstGeom>
          <a:solidFill>
            <a:schemeClr val="tx2"/>
          </a:solidFill>
          <a:ln/>
        </p:spPr>
        <p:txBody>
          <a:bodyPr/>
          <a:lstStyle/>
          <a:p>
            <a:endParaRPr lang="en-US"/>
          </a:p>
        </p:txBody>
      </p:sp>
      <p:sp>
        <p:nvSpPr>
          <p:cNvPr id="14" name="Text 12"/>
          <p:cNvSpPr txBox="1"/>
          <p:nvPr/>
        </p:nvSpPr>
        <p:spPr>
          <a:xfrm>
            <a:off x="8872215" y="1325880"/>
            <a:ext cx="1176736" cy="731520"/>
          </a:xfrm>
          <a:prstGeom prst="rect">
            <a:avLst/>
          </a:prstGeom>
          <a:noFill/>
          <a:ln/>
        </p:spPr>
        <p:txBody>
          <a:bodyPr wrap="square" lIns="0" tIns="0" rIns="0" bIns="0" rtlCol="0" anchor="ctr"/>
          <a:lstStyle/>
          <a:p>
            <a:pPr marL="0" indent="0">
              <a:buNone/>
            </a:pPr>
            <a:r>
              <a:rPr lang="en-US" sz="1600" b="1" dirty="0">
                <a:solidFill>
                  <a:schemeClr val="bg1"/>
                </a:solidFill>
              </a:rPr>
              <a:t>407</a:t>
            </a:r>
            <a:endParaRPr lang="en-US" sz="1600" dirty="0"/>
          </a:p>
          <a:p>
            <a:pPr marL="0" indent="0">
              <a:buNone/>
            </a:pPr>
            <a:r>
              <a:rPr lang="en-US" sz="1100" dirty="0">
                <a:solidFill>
                  <a:schemeClr val="bg1"/>
                </a:solidFill>
              </a:rPr>
              <a:t>distrust of Meta</a:t>
            </a:r>
            <a:endParaRPr lang="en-US" sz="1600" dirty="0"/>
          </a:p>
        </p:txBody>
      </p:sp>
      <p:sp>
        <p:nvSpPr>
          <p:cNvPr id="15" name="Breakdown 449"/>
          <p:cNvSpPr/>
          <p:nvPr/>
        </p:nvSpPr>
        <p:spPr>
          <a:xfrm>
            <a:off x="10140391" y="1325880"/>
            <a:ext cx="1472489" cy="731520"/>
          </a:xfrm>
          <a:prstGeom prst="rect">
            <a:avLst/>
          </a:prstGeom>
          <a:solidFill>
            <a:schemeClr val="bg2"/>
          </a:solidFill>
          <a:ln/>
        </p:spPr>
        <p:txBody>
          <a:bodyPr/>
          <a:lstStyle/>
          <a:p>
            <a:endParaRPr lang="en-US"/>
          </a:p>
        </p:txBody>
      </p:sp>
      <p:sp>
        <p:nvSpPr>
          <p:cNvPr id="16" name="Text 14"/>
          <p:cNvSpPr txBox="1"/>
          <p:nvPr/>
        </p:nvSpPr>
        <p:spPr>
          <a:xfrm>
            <a:off x="10231831" y="1325880"/>
            <a:ext cx="1317041" cy="731520"/>
          </a:xfrm>
          <a:prstGeom prst="rect">
            <a:avLst/>
          </a:prstGeom>
          <a:noFill/>
          <a:ln/>
        </p:spPr>
        <p:txBody>
          <a:bodyPr wrap="square" lIns="0" tIns="0" rIns="0" bIns="0" rtlCol="0" anchor="ctr"/>
          <a:lstStyle/>
          <a:p>
            <a:pPr marL="0" indent="0">
              <a:buNone/>
            </a:pPr>
            <a:r>
              <a:rPr lang="en-US" sz="1600" b="1" dirty="0">
                <a:solidFill>
                  <a:schemeClr val="tx2"/>
                </a:solidFill>
              </a:rPr>
              <a:t>449</a:t>
            </a:r>
            <a:endParaRPr lang="en-US" sz="1600" dirty="0"/>
          </a:p>
          <a:p>
            <a:pPr marL="0" indent="0">
              <a:buNone/>
            </a:pPr>
            <a:r>
              <a:rPr lang="en-US" sz="1100" dirty="0">
                <a:solidFill>
                  <a:schemeClr val="tx2"/>
                </a:solidFill>
              </a:rPr>
              <a:t>in neither group</a:t>
            </a:r>
            <a:endParaRPr lang="en-US" sz="1600" dirty="0"/>
          </a:p>
        </p:txBody>
      </p:sp>
      <p:sp>
        <p:nvSpPr>
          <p:cNvPr id="17" name="Text 15"/>
          <p:cNvSpPr txBox="1"/>
          <p:nvPr/>
        </p:nvSpPr>
        <p:spPr>
          <a:xfrm>
            <a:off x="10241280" y="2075688"/>
            <a:ext cx="1399032" cy="228600"/>
          </a:xfrm>
          <a:prstGeom prst="rect">
            <a:avLst/>
          </a:prstGeom>
          <a:noFill/>
          <a:ln/>
        </p:spPr>
        <p:txBody>
          <a:bodyPr wrap="square" lIns="0" tIns="0" rIns="0" bIns="0" rtlCol="0" anchor="t"/>
          <a:lstStyle/>
          <a:p>
            <a:pPr marL="0" indent="0" algn="r">
              <a:buNone/>
            </a:pPr>
            <a:endParaRPr lang="en-US" sz="1100" dirty="0"/>
          </a:p>
        </p:txBody>
      </p:sp>
      <p:sp>
        <p:nvSpPr>
          <p:cNvPr id="18" name="Text 16"/>
          <p:cNvSpPr txBox="1"/>
          <p:nvPr/>
        </p:nvSpPr>
        <p:spPr>
          <a:xfrm>
            <a:off x="548640" y="2286000"/>
            <a:ext cx="7132320" cy="320040"/>
          </a:xfrm>
          <a:prstGeom prst="rect">
            <a:avLst/>
          </a:prstGeom>
          <a:noFill/>
          <a:ln/>
        </p:spPr>
        <p:txBody>
          <a:bodyPr wrap="square" lIns="0" tIns="0" rIns="0" bIns="0" rtlCol="0" anchor="t"/>
          <a:lstStyle/>
          <a:p>
            <a:pPr marL="0" indent="0">
              <a:buNone/>
            </a:pPr>
            <a:r>
              <a:rPr lang="en-US" sz="1300" b="1" dirty="0">
                <a:solidFill>
                  <a:schemeClr val="tx1"/>
                </a:solidFill>
              </a:rPr>
              <a:t>The 915 product concerns   </a:t>
            </a:r>
            <a:r>
              <a:rPr lang="en-US" sz="1300" dirty="0">
                <a:solidFill>
                  <a:schemeClr val="accent2"/>
                </a:solidFill>
              </a:rPr>
              <a:t>■ </a:t>
            </a:r>
            <a:r>
              <a:rPr lang="en-US" sz="1300" dirty="0">
                <a:solidFill>
                  <a:schemeClr val="tx2"/>
                </a:solidFill>
              </a:rPr>
              <a:t>about recording   </a:t>
            </a:r>
            <a:r>
              <a:rPr lang="en-US" sz="1300" dirty="0">
                <a:solidFill>
                  <a:schemeClr val="accent1"/>
                </a:solidFill>
              </a:rPr>
              <a:t>■ </a:t>
            </a:r>
            <a:r>
              <a:rPr lang="en-US" sz="1300" dirty="0">
                <a:solidFill>
                  <a:schemeClr val="tx2"/>
                </a:solidFill>
              </a:rPr>
              <a:t>about what happens after capture</a:t>
            </a:r>
            <a:endParaRPr lang="en-US" sz="1300" dirty="0"/>
          </a:p>
        </p:txBody>
      </p:sp>
      <p:graphicFrame>
        <p:nvGraphicFramePr>
          <p:cNvPr id="19" name="Concern chart"/>
          <p:cNvGraphicFramePr/>
          <p:nvPr>
            <p:extLst>
              <p:ext uri="{D42A27DB-BD31-4B8C-83A1-F6EECF244321}">
                <p14:modId xmlns:p14="http://schemas.microsoft.com/office/powerpoint/2010/main" val="115697304"/>
              </p:ext>
            </p:extLst>
          </p:nvPr>
        </p:nvGraphicFramePr>
        <p:xfrm>
          <a:off x="457200" y="2651760"/>
          <a:ext cx="722376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20" name="Quote card"/>
          <p:cNvSpPr/>
          <p:nvPr/>
        </p:nvSpPr>
        <p:spPr>
          <a:xfrm>
            <a:off x="8001000" y="2286000"/>
            <a:ext cx="3639312" cy="1353312"/>
          </a:xfrm>
          <a:prstGeom prst="roundRect">
            <a:avLst>
              <a:gd name="adj" fmla="val 4103"/>
            </a:avLst>
          </a:prstGeom>
          <a:solidFill>
            <a:schemeClr val="bg2"/>
          </a:solidFill>
          <a:ln/>
        </p:spPr>
        <p:txBody>
          <a:bodyPr/>
          <a:lstStyle/>
          <a:p>
            <a:endParaRPr lang="en-US"/>
          </a:p>
        </p:txBody>
      </p:sp>
      <p:sp>
        <p:nvSpPr>
          <p:cNvPr id="21" name="Text 18"/>
          <p:cNvSpPr txBox="1"/>
          <p:nvPr/>
        </p:nvSpPr>
        <p:spPr>
          <a:xfrm>
            <a:off x="8229600" y="2450592"/>
            <a:ext cx="3200400" cy="1188720"/>
          </a:xfrm>
          <a:prstGeom prst="rect">
            <a:avLst/>
          </a:prstGeom>
          <a:noFill/>
          <a:ln/>
        </p:spPr>
        <p:txBody>
          <a:bodyPr wrap="square" lIns="0" tIns="0" rIns="0" bIns="0" rtlCol="0" anchor="t"/>
          <a:lstStyle/>
          <a:p>
            <a:pPr marL="0" indent="0">
              <a:buNone/>
            </a:pPr>
            <a:r>
              <a:rPr lang="en-US" sz="1600" i="1" dirty="0">
                <a:solidFill>
                  <a:schemeClr val="tx1"/>
                </a:solidFill>
              </a:rPr>
              <a:t>“You can’t just go up to everyone wearing glasses and say hey don’t watch my kid.”</a:t>
            </a:r>
            <a:endParaRPr lang="en-US" sz="1600" dirty="0"/>
          </a:p>
        </p:txBody>
      </p:sp>
      <p:sp>
        <p:nvSpPr>
          <p:cNvPr id="22" name="Text 19"/>
          <p:cNvSpPr txBox="1"/>
          <p:nvPr/>
        </p:nvSpPr>
        <p:spPr>
          <a:xfrm>
            <a:off x="8229600" y="3273171"/>
            <a:ext cx="3200400" cy="274320"/>
          </a:xfrm>
          <a:prstGeom prst="rect">
            <a:avLst/>
          </a:prstGeom>
          <a:noFill/>
          <a:ln/>
        </p:spPr>
        <p:txBody>
          <a:bodyPr wrap="square" lIns="0" tIns="0" rIns="0" bIns="0" rtlCol="0" anchor="t"/>
          <a:lstStyle/>
          <a:p>
            <a:pPr marL="0" indent="0">
              <a:buNone/>
            </a:pPr>
            <a:r>
              <a:rPr lang="en-US" sz="1200" dirty="0">
                <a:solidFill>
                  <a:schemeClr val="accent4"/>
                </a:solidFill>
              </a:rPr>
              <a:t>Reddit comment · unnoticed recording</a:t>
            </a:r>
            <a:endParaRPr lang="en-US" sz="1200" dirty="0"/>
          </a:p>
        </p:txBody>
      </p:sp>
      <p:sp>
        <p:nvSpPr>
          <p:cNvPr id="23" name="Quote card"/>
          <p:cNvSpPr/>
          <p:nvPr/>
        </p:nvSpPr>
        <p:spPr>
          <a:xfrm>
            <a:off x="8001000" y="3728466"/>
            <a:ext cx="3639312" cy="1371600"/>
          </a:xfrm>
          <a:prstGeom prst="roundRect">
            <a:avLst>
              <a:gd name="adj" fmla="val 5333"/>
            </a:avLst>
          </a:prstGeom>
          <a:solidFill>
            <a:schemeClr val="bg2"/>
          </a:solidFill>
          <a:ln/>
        </p:spPr>
        <p:txBody>
          <a:bodyPr/>
          <a:lstStyle/>
          <a:p>
            <a:endParaRPr lang="en-US"/>
          </a:p>
        </p:txBody>
      </p:sp>
      <p:sp>
        <p:nvSpPr>
          <p:cNvPr id="24" name="Text 21"/>
          <p:cNvSpPr txBox="1"/>
          <p:nvPr/>
        </p:nvSpPr>
        <p:spPr>
          <a:xfrm>
            <a:off x="8229600" y="3893058"/>
            <a:ext cx="3200400" cy="777240"/>
          </a:xfrm>
          <a:prstGeom prst="rect">
            <a:avLst/>
          </a:prstGeom>
          <a:noFill/>
          <a:ln/>
        </p:spPr>
        <p:txBody>
          <a:bodyPr wrap="square" lIns="0" tIns="0" rIns="0" bIns="0" rtlCol="0" anchor="t"/>
          <a:lstStyle/>
          <a:p>
            <a:pPr marL="0" indent="0">
              <a:buNone/>
            </a:pPr>
            <a:r>
              <a:rPr lang="en-US" sz="1600" i="1" dirty="0">
                <a:solidFill>
                  <a:schemeClr val="tx1"/>
                </a:solidFill>
              </a:rPr>
              <a:t>“Meta just wants more data to train their AI.”</a:t>
            </a:r>
            <a:endParaRPr lang="en-US" sz="1600" dirty="0"/>
          </a:p>
        </p:txBody>
      </p:sp>
      <p:sp>
        <p:nvSpPr>
          <p:cNvPr id="25" name="Text 22"/>
          <p:cNvSpPr txBox="1"/>
          <p:nvPr/>
        </p:nvSpPr>
        <p:spPr>
          <a:xfrm>
            <a:off x="8229600" y="4688586"/>
            <a:ext cx="3200400" cy="274320"/>
          </a:xfrm>
          <a:prstGeom prst="rect">
            <a:avLst/>
          </a:prstGeom>
          <a:noFill/>
          <a:ln/>
        </p:spPr>
        <p:txBody>
          <a:bodyPr wrap="square" lIns="0" tIns="0" rIns="0" bIns="0" rtlCol="0" anchor="t"/>
          <a:lstStyle/>
          <a:p>
            <a:pPr marL="0" indent="0">
              <a:buNone/>
            </a:pPr>
            <a:r>
              <a:rPr lang="en-US" sz="1200" dirty="0">
                <a:solidFill>
                  <a:schemeClr val="accent4"/>
                </a:solidFill>
              </a:rPr>
              <a:t>Reddit comment · human review &amp; data processing</a:t>
            </a:r>
            <a:endParaRPr lang="en-US" sz="1200" dirty="0"/>
          </a:p>
        </p:txBody>
      </p:sp>
      <p:sp>
        <p:nvSpPr>
          <p:cNvPr id="27"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16</a:t>
            </a:fld>
            <a:endParaRPr lang="en-US"/>
          </a:p>
        </p:txBody>
      </p:sp>
      <p:sp>
        <p:nvSpPr>
          <p:cNvPr id="35" name="Quote card">
            <a:extLst>
              <a:ext uri="{FF2B5EF4-FFF2-40B4-BE49-F238E27FC236}">
                <a16:creationId xmlns:a16="http://schemas.microsoft.com/office/drawing/2014/main" id="{E5E0BBA2-BD14-D650-5BDC-32E3FF6DA875}"/>
              </a:ext>
            </a:extLst>
          </p:cNvPr>
          <p:cNvSpPr/>
          <p:nvPr/>
        </p:nvSpPr>
        <p:spPr>
          <a:xfrm>
            <a:off x="8001000" y="5257418"/>
            <a:ext cx="3639312" cy="1514857"/>
          </a:xfrm>
          <a:prstGeom prst="roundRect">
            <a:avLst>
              <a:gd name="adj" fmla="val 5333"/>
            </a:avLst>
          </a:prstGeom>
          <a:solidFill>
            <a:schemeClr val="bg2"/>
          </a:solidFill>
          <a:ln/>
        </p:spPr>
        <p:txBody>
          <a:bodyPr/>
          <a:lstStyle/>
          <a:p>
            <a:endParaRPr lang="en-US"/>
          </a:p>
        </p:txBody>
      </p:sp>
      <p:sp>
        <p:nvSpPr>
          <p:cNvPr id="37" name="Text 21">
            <a:extLst>
              <a:ext uri="{FF2B5EF4-FFF2-40B4-BE49-F238E27FC236}">
                <a16:creationId xmlns:a16="http://schemas.microsoft.com/office/drawing/2014/main" id="{3140C28B-0C49-C77C-5C94-E3BB41C16339}"/>
              </a:ext>
            </a:extLst>
          </p:cNvPr>
          <p:cNvSpPr txBox="1"/>
          <p:nvPr/>
        </p:nvSpPr>
        <p:spPr>
          <a:xfrm>
            <a:off x="8141457" y="5278184"/>
            <a:ext cx="3200400" cy="777240"/>
          </a:xfrm>
          <a:prstGeom prst="rect">
            <a:avLst/>
          </a:prstGeom>
          <a:noFill/>
          <a:ln/>
        </p:spPr>
        <p:txBody>
          <a:bodyPr wrap="square" lIns="0" tIns="0" rIns="0" bIns="0" rtlCol="0" anchor="t"/>
          <a:lstStyle/>
          <a:p>
            <a:r>
              <a:rPr lang="en-US" sz="1600" i="1" dirty="0">
                <a:solidFill>
                  <a:schemeClr val="tx1"/>
                </a:solidFill>
              </a:rPr>
              <a:t>“</a:t>
            </a:r>
            <a:r>
              <a:rPr lang="en-US" sz="1600" i="1" dirty="0"/>
              <a:t>I know there are plenty of ways to disable the light from a piece of dark tape. There are so many places where being able to film discreetly is a HORRIBLE idea.</a:t>
            </a:r>
            <a:r>
              <a:rPr lang="en-US" sz="1600" i="1" dirty="0">
                <a:solidFill>
                  <a:schemeClr val="tx1"/>
                </a:solidFill>
              </a:rPr>
              <a:t>.”</a:t>
            </a:r>
            <a:endParaRPr lang="en-US" sz="1600" dirty="0"/>
          </a:p>
        </p:txBody>
      </p:sp>
      <p:sp>
        <p:nvSpPr>
          <p:cNvPr id="39" name="Text 22">
            <a:extLst>
              <a:ext uri="{FF2B5EF4-FFF2-40B4-BE49-F238E27FC236}">
                <a16:creationId xmlns:a16="http://schemas.microsoft.com/office/drawing/2014/main" id="{2DF77E68-C75A-8B67-549B-30470A2ACAE4}"/>
              </a:ext>
            </a:extLst>
          </p:cNvPr>
          <p:cNvSpPr txBox="1"/>
          <p:nvPr/>
        </p:nvSpPr>
        <p:spPr>
          <a:xfrm>
            <a:off x="8187766" y="6514148"/>
            <a:ext cx="3200400" cy="274320"/>
          </a:xfrm>
          <a:prstGeom prst="rect">
            <a:avLst/>
          </a:prstGeom>
          <a:noFill/>
          <a:ln/>
        </p:spPr>
        <p:txBody>
          <a:bodyPr wrap="square" lIns="0" tIns="0" rIns="0" bIns="0" rtlCol="0" anchor="t"/>
          <a:lstStyle/>
          <a:p>
            <a:pPr marL="0" indent="0">
              <a:buNone/>
            </a:pPr>
            <a:r>
              <a:rPr lang="en-US" sz="1200" dirty="0">
                <a:solidFill>
                  <a:schemeClr val="accent4"/>
                </a:solidFill>
              </a:rPr>
              <a:t>Reddit comment · Reliability of recording LED</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407 comments distrust Meta itself, not just the device</a:t>
            </a:r>
            <a:endParaRPr lang="en-US" sz="3200" dirty="0"/>
          </a:p>
        </p:txBody>
      </p:sp>
      <p:sp>
        <p:nvSpPr>
          <p:cNvPr id="3" name="Text 1"/>
          <p:cNvSpPr txBox="1"/>
          <p:nvPr/>
        </p:nvSpPr>
        <p:spPr>
          <a:xfrm>
            <a:off x="548640" y="1188720"/>
            <a:ext cx="11091672" cy="566928"/>
          </a:xfrm>
          <a:prstGeom prst="rect">
            <a:avLst/>
          </a:prstGeom>
          <a:noFill/>
          <a:ln/>
        </p:spPr>
        <p:txBody>
          <a:bodyPr wrap="square" lIns="0" tIns="0" rIns="0" bIns="0" rtlCol="0" anchor="t"/>
          <a:lstStyle/>
          <a:p>
            <a:pPr marL="0" indent="0">
              <a:buNone/>
            </a:pPr>
            <a:r>
              <a:rPr lang="en-US" sz="1600" dirty="0">
                <a:solidFill>
                  <a:schemeClr val="tx2"/>
                </a:solidFill>
              </a:rPr>
              <a:t>Beyond the 915 product concerns, 407 privacy-related comments were rooted in distrust toward Meta as a company. The paper identifies two sources of that distrust:</a:t>
            </a:r>
            <a:endParaRPr lang="en-US" sz="1600" dirty="0"/>
          </a:p>
        </p:txBody>
      </p:sp>
      <p:sp>
        <p:nvSpPr>
          <p:cNvPr id="4" name="Meta’s business model"/>
          <p:cNvSpPr/>
          <p:nvPr/>
        </p:nvSpPr>
        <p:spPr>
          <a:xfrm>
            <a:off x="548640" y="1920240"/>
            <a:ext cx="5454396" cy="3429000"/>
          </a:xfrm>
          <a:prstGeom prst="roundRect">
            <a:avLst>
              <a:gd name="adj" fmla="val 2133"/>
            </a:avLst>
          </a:prstGeom>
          <a:solidFill>
            <a:schemeClr val="bg2"/>
          </a:solidFill>
          <a:ln/>
        </p:spPr>
        <p:txBody>
          <a:bodyPr/>
          <a:lstStyle/>
          <a:p>
            <a:endParaRPr lang="en-US"/>
          </a:p>
        </p:txBody>
      </p:sp>
      <p:sp>
        <p:nvSpPr>
          <p:cNvPr id="5" name="Meta’s business model circle"/>
          <p:cNvSpPr/>
          <p:nvPr/>
        </p:nvSpPr>
        <p:spPr>
          <a:xfrm>
            <a:off x="822960" y="2148840"/>
            <a:ext cx="566928" cy="566928"/>
          </a:xfrm>
          <a:prstGeom prst="ellipse">
            <a:avLst/>
          </a:prstGeom>
          <a:solidFill>
            <a:schemeClr val="tx2"/>
          </a:solidFill>
          <a:ln/>
        </p:spPr>
        <p:txBody>
          <a:bodyPr/>
          <a:lstStyle/>
          <a:p>
            <a:endParaRPr lang="en-US"/>
          </a:p>
        </p:txBody>
      </p:sp>
      <p:pic>
        <p:nvPicPr>
          <p:cNvPr id="6" name="Meta’s business model" descr="preencoded.png"/>
          <p:cNvPicPr>
            <a:picLocks noChangeAspect="1"/>
          </p:cNvPicPr>
          <p:nvPr/>
        </p:nvPicPr>
        <p:blipFill>
          <a:blip r:embed="rId3"/>
          <a:stretch>
            <a:fillRect/>
          </a:stretch>
        </p:blipFill>
        <p:spPr>
          <a:xfrm>
            <a:off x="959023" y="2284903"/>
            <a:ext cx="294803" cy="294803"/>
          </a:xfrm>
          <a:prstGeom prst="rect">
            <a:avLst/>
          </a:prstGeom>
        </p:spPr>
      </p:pic>
      <p:sp>
        <p:nvSpPr>
          <p:cNvPr id="7" name="Text 4"/>
          <p:cNvSpPr txBox="1"/>
          <p:nvPr/>
        </p:nvSpPr>
        <p:spPr>
          <a:xfrm>
            <a:off x="1554480" y="2148840"/>
            <a:ext cx="4206240" cy="566928"/>
          </a:xfrm>
          <a:prstGeom prst="rect">
            <a:avLst/>
          </a:prstGeom>
          <a:noFill/>
          <a:ln/>
        </p:spPr>
        <p:txBody>
          <a:bodyPr wrap="square" lIns="0" tIns="0" rIns="0" bIns="0" rtlCol="0" anchor="ctr"/>
          <a:lstStyle/>
          <a:p>
            <a:pPr marL="0" indent="0">
              <a:buNone/>
            </a:pPr>
            <a:r>
              <a:rPr lang="en-US" sz="1900" b="1" dirty="0">
                <a:solidFill>
                  <a:schemeClr val="tx1"/>
                </a:solidFill>
              </a:rPr>
              <a:t>Meta’s business model</a:t>
            </a:r>
            <a:endParaRPr lang="en-US" sz="1900" dirty="0"/>
          </a:p>
        </p:txBody>
      </p:sp>
      <p:sp>
        <p:nvSpPr>
          <p:cNvPr id="8" name="Text 5"/>
          <p:cNvSpPr txBox="1"/>
          <p:nvPr/>
        </p:nvSpPr>
        <p:spPr>
          <a:xfrm>
            <a:off x="822960" y="2880360"/>
            <a:ext cx="4937760" cy="1051560"/>
          </a:xfrm>
          <a:prstGeom prst="rect">
            <a:avLst/>
          </a:prstGeom>
          <a:noFill/>
          <a:ln/>
        </p:spPr>
        <p:txBody>
          <a:bodyPr wrap="square" lIns="0" tIns="0" rIns="0" bIns="0" rtlCol="0" anchor="t"/>
          <a:lstStyle/>
          <a:p>
            <a:pPr marL="0" indent="0">
              <a:buNone/>
            </a:pPr>
            <a:r>
              <a:rPr lang="en-US" sz="1400" dirty="0">
                <a:solidFill>
                  <a:schemeClr val="tx1"/>
                </a:solidFill>
              </a:rPr>
              <a:t>Users framed the glasses as another way to collect and monetize data, not merely a consumer device. The worry: captured data becomes part of Meta’s wider commercial ecosystem.</a:t>
            </a:r>
            <a:endParaRPr lang="en-US" sz="1400" dirty="0"/>
          </a:p>
        </p:txBody>
      </p:sp>
      <p:sp>
        <p:nvSpPr>
          <p:cNvPr id="9" name="Meta’s business model quote"/>
          <p:cNvSpPr/>
          <p:nvPr/>
        </p:nvSpPr>
        <p:spPr>
          <a:xfrm>
            <a:off x="777240" y="4023360"/>
            <a:ext cx="4997196" cy="1143000"/>
          </a:xfrm>
          <a:prstGeom prst="roundRect">
            <a:avLst>
              <a:gd name="adj" fmla="val 6400"/>
            </a:avLst>
          </a:prstGeom>
          <a:solidFill>
            <a:schemeClr val="bg1"/>
          </a:solidFill>
          <a:ln/>
        </p:spPr>
        <p:txBody>
          <a:bodyPr/>
          <a:lstStyle/>
          <a:p>
            <a:endParaRPr lang="en-US"/>
          </a:p>
        </p:txBody>
      </p:sp>
      <p:sp>
        <p:nvSpPr>
          <p:cNvPr id="10" name="Text 7"/>
          <p:cNvSpPr txBox="1"/>
          <p:nvPr/>
        </p:nvSpPr>
        <p:spPr>
          <a:xfrm>
            <a:off x="960120" y="4096512"/>
            <a:ext cx="4663440" cy="1005840"/>
          </a:xfrm>
          <a:prstGeom prst="rect">
            <a:avLst/>
          </a:prstGeom>
          <a:noFill/>
          <a:ln/>
        </p:spPr>
        <p:txBody>
          <a:bodyPr wrap="square" lIns="0" tIns="0" rIns="0" bIns="0" rtlCol="0" anchor="ctr"/>
          <a:lstStyle/>
          <a:p>
            <a:pPr marL="0" indent="0">
              <a:buNone/>
            </a:pPr>
            <a:r>
              <a:rPr lang="en-US" sz="1400" i="1" dirty="0">
                <a:solidFill>
                  <a:schemeClr val="tx1"/>
                </a:solidFill>
              </a:rPr>
              <a:t>“These glasses are just another tool for them to collect more data from us. I don’t trust they’re not taking this info and selling it.”</a:t>
            </a:r>
            <a:endParaRPr lang="en-US" sz="1400" dirty="0"/>
          </a:p>
        </p:txBody>
      </p:sp>
      <p:sp>
        <p:nvSpPr>
          <p:cNvPr id="11" name="Meta’s past privacy controversies"/>
          <p:cNvSpPr/>
          <p:nvPr/>
        </p:nvSpPr>
        <p:spPr>
          <a:xfrm>
            <a:off x="6185916" y="1920240"/>
            <a:ext cx="5454396" cy="3429000"/>
          </a:xfrm>
          <a:prstGeom prst="roundRect">
            <a:avLst>
              <a:gd name="adj" fmla="val 2133"/>
            </a:avLst>
          </a:prstGeom>
          <a:solidFill>
            <a:schemeClr val="bg2"/>
          </a:solidFill>
          <a:ln/>
        </p:spPr>
        <p:txBody>
          <a:bodyPr/>
          <a:lstStyle/>
          <a:p>
            <a:endParaRPr lang="en-US"/>
          </a:p>
        </p:txBody>
      </p:sp>
      <p:sp>
        <p:nvSpPr>
          <p:cNvPr id="12" name="Meta’s past privacy controversies circle"/>
          <p:cNvSpPr/>
          <p:nvPr/>
        </p:nvSpPr>
        <p:spPr>
          <a:xfrm>
            <a:off x="6460236" y="2148840"/>
            <a:ext cx="566928" cy="566928"/>
          </a:xfrm>
          <a:prstGeom prst="ellipse">
            <a:avLst/>
          </a:prstGeom>
          <a:solidFill>
            <a:schemeClr val="tx2"/>
          </a:solidFill>
          <a:ln/>
        </p:spPr>
        <p:txBody>
          <a:bodyPr/>
          <a:lstStyle/>
          <a:p>
            <a:endParaRPr lang="en-US"/>
          </a:p>
        </p:txBody>
      </p:sp>
      <p:pic>
        <p:nvPicPr>
          <p:cNvPr id="13" name="Meta’s past privacy controversies" descr="preencoded.png"/>
          <p:cNvPicPr>
            <a:picLocks noChangeAspect="1"/>
          </p:cNvPicPr>
          <p:nvPr/>
        </p:nvPicPr>
        <p:blipFill>
          <a:blip r:embed="rId4"/>
          <a:stretch>
            <a:fillRect/>
          </a:stretch>
        </p:blipFill>
        <p:spPr>
          <a:xfrm>
            <a:off x="6596299" y="2284903"/>
            <a:ext cx="294803" cy="294803"/>
          </a:xfrm>
          <a:prstGeom prst="rect">
            <a:avLst/>
          </a:prstGeom>
        </p:spPr>
      </p:pic>
      <p:sp>
        <p:nvSpPr>
          <p:cNvPr id="14" name="Text 10"/>
          <p:cNvSpPr txBox="1"/>
          <p:nvPr/>
        </p:nvSpPr>
        <p:spPr>
          <a:xfrm>
            <a:off x="7191756" y="2148840"/>
            <a:ext cx="4206240" cy="566928"/>
          </a:xfrm>
          <a:prstGeom prst="rect">
            <a:avLst/>
          </a:prstGeom>
          <a:noFill/>
          <a:ln/>
        </p:spPr>
        <p:txBody>
          <a:bodyPr wrap="square" lIns="0" tIns="0" rIns="0" bIns="0" rtlCol="0" anchor="ctr"/>
          <a:lstStyle/>
          <a:p>
            <a:pPr marL="0" indent="0">
              <a:buNone/>
            </a:pPr>
            <a:r>
              <a:rPr lang="en-US" sz="1900" b="1" dirty="0">
                <a:solidFill>
                  <a:schemeClr val="tx1"/>
                </a:solidFill>
              </a:rPr>
              <a:t>Meta’s past privacy controversies</a:t>
            </a:r>
            <a:endParaRPr lang="en-US" sz="1900" dirty="0"/>
          </a:p>
        </p:txBody>
      </p:sp>
      <p:sp>
        <p:nvSpPr>
          <p:cNvPr id="15" name="Text 11"/>
          <p:cNvSpPr txBox="1"/>
          <p:nvPr/>
        </p:nvSpPr>
        <p:spPr>
          <a:xfrm>
            <a:off x="6460236" y="2880360"/>
            <a:ext cx="4937760" cy="1051560"/>
          </a:xfrm>
          <a:prstGeom prst="rect">
            <a:avLst/>
          </a:prstGeom>
          <a:noFill/>
          <a:ln/>
        </p:spPr>
        <p:txBody>
          <a:bodyPr wrap="square" lIns="0" tIns="0" rIns="0" bIns="0" rtlCol="0" anchor="t"/>
          <a:lstStyle/>
          <a:p>
            <a:pPr marL="0" indent="0">
              <a:buNone/>
            </a:pPr>
            <a:r>
              <a:rPr lang="en-US" sz="1400" dirty="0">
                <a:solidFill>
                  <a:schemeClr val="tx1"/>
                </a:solidFill>
              </a:rPr>
              <a:t>Users recalled earlier violations, such as In re Facebook Biometric Information Privacy Litigation: facial recognition without informed consent under Illinois BIPA, settled for $650 million.</a:t>
            </a:r>
            <a:endParaRPr lang="en-US" sz="1400" dirty="0"/>
          </a:p>
        </p:txBody>
      </p:sp>
      <p:sp>
        <p:nvSpPr>
          <p:cNvPr id="16" name="Meta’s past privacy controversies quote"/>
          <p:cNvSpPr/>
          <p:nvPr/>
        </p:nvSpPr>
        <p:spPr>
          <a:xfrm>
            <a:off x="6414516" y="4023360"/>
            <a:ext cx="4997196" cy="1143000"/>
          </a:xfrm>
          <a:prstGeom prst="roundRect">
            <a:avLst>
              <a:gd name="adj" fmla="val 6400"/>
            </a:avLst>
          </a:prstGeom>
          <a:solidFill>
            <a:schemeClr val="bg1"/>
          </a:solidFill>
          <a:ln/>
        </p:spPr>
        <p:txBody>
          <a:bodyPr/>
          <a:lstStyle/>
          <a:p>
            <a:endParaRPr lang="en-US"/>
          </a:p>
        </p:txBody>
      </p:sp>
      <p:sp>
        <p:nvSpPr>
          <p:cNvPr id="17" name="Text 13"/>
          <p:cNvSpPr txBox="1"/>
          <p:nvPr/>
        </p:nvSpPr>
        <p:spPr>
          <a:xfrm>
            <a:off x="6597396" y="4096512"/>
            <a:ext cx="4663440" cy="1005840"/>
          </a:xfrm>
          <a:prstGeom prst="rect">
            <a:avLst/>
          </a:prstGeom>
          <a:noFill/>
          <a:ln/>
        </p:spPr>
        <p:txBody>
          <a:bodyPr wrap="square" lIns="0" tIns="0" rIns="0" bIns="0" rtlCol="0" anchor="ctr"/>
          <a:lstStyle/>
          <a:p>
            <a:pPr marL="0" indent="0">
              <a:buNone/>
            </a:pPr>
            <a:r>
              <a:rPr lang="en-US" sz="1400" i="1" dirty="0">
                <a:solidFill>
                  <a:schemeClr val="tx1"/>
                </a:solidFill>
              </a:rPr>
              <a:t>“If they’re doing face recognition without consent with these glasses, I’m looking forward to the next round of lawsuits.”</a:t>
            </a:r>
            <a:endParaRPr lang="en-US" sz="1400" dirty="0"/>
          </a:p>
        </p:txBody>
      </p:sp>
      <p:sp>
        <p:nvSpPr>
          <p:cNvPr id="18" name="Text 14"/>
          <p:cNvSpPr txBox="1"/>
          <p:nvPr/>
        </p:nvSpPr>
        <p:spPr>
          <a:xfrm>
            <a:off x="548640" y="5440680"/>
            <a:ext cx="11091672" cy="411480"/>
          </a:xfrm>
          <a:prstGeom prst="rect">
            <a:avLst/>
          </a:prstGeom>
          <a:noFill/>
          <a:ln/>
        </p:spPr>
        <p:txBody>
          <a:bodyPr wrap="square" lIns="0" tIns="0" rIns="0" bIns="0" rtlCol="0" anchor="ctr"/>
          <a:lstStyle/>
          <a:p>
            <a:pPr marL="0" indent="0">
              <a:buNone/>
            </a:pPr>
            <a:r>
              <a:rPr lang="en-US" sz="1600" b="1" dirty="0">
                <a:solidFill>
                  <a:schemeClr val="tx2"/>
                </a:solidFill>
              </a:rPr>
              <a:t>Takeaway: </a:t>
            </a:r>
            <a:r>
              <a:rPr lang="en-US" sz="1600" dirty="0">
                <a:solidFill>
                  <a:schemeClr val="tx1"/>
                </a:solidFill>
              </a:rPr>
              <a:t>these concerns are shaped by Meta’s past privacy violations, not only by what the glasses claim to do.</a:t>
            </a:r>
            <a:endParaRPr lang="en-US" sz="16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Controls are changing</a:t>
            </a:r>
            <a:endParaRPr lang="en-US" sz="3200" dirty="0"/>
          </a:p>
        </p:txBody>
      </p:sp>
      <p:sp>
        <p:nvSpPr>
          <p:cNvPr id="3" name="Timeline"/>
          <p:cNvSpPr/>
          <p:nvPr/>
        </p:nvSpPr>
        <p:spPr>
          <a:xfrm>
            <a:off x="548640" y="3291840"/>
            <a:ext cx="11091672" cy="0"/>
          </a:xfrm>
          <a:prstGeom prst="line">
            <a:avLst/>
          </a:prstGeom>
          <a:noFill/>
          <a:ln w="31750">
            <a:solidFill>
              <a:schemeClr val="accent6"/>
            </a:solidFill>
            <a:prstDash val="solid"/>
          </a:ln>
        </p:spPr>
        <p:txBody>
          <a:bodyPr/>
          <a:lstStyle/>
          <a:p>
            <a:endParaRPr lang="en-US"/>
          </a:p>
        </p:txBody>
      </p:sp>
      <p:sp>
        <p:nvSpPr>
          <p:cNvPr id="4" name="Apr 2025 tick"/>
          <p:cNvSpPr/>
          <p:nvPr/>
        </p:nvSpPr>
        <p:spPr>
          <a:xfrm>
            <a:off x="1737360" y="2971800"/>
            <a:ext cx="0" cy="320040"/>
          </a:xfrm>
          <a:prstGeom prst="line">
            <a:avLst/>
          </a:prstGeom>
          <a:noFill/>
          <a:ln w="19050">
            <a:solidFill>
              <a:schemeClr val="accent5"/>
            </a:solidFill>
            <a:prstDash val="solid"/>
          </a:ln>
        </p:spPr>
        <p:txBody>
          <a:bodyPr/>
          <a:lstStyle/>
          <a:p>
            <a:endParaRPr lang="en-US"/>
          </a:p>
        </p:txBody>
      </p:sp>
      <p:sp>
        <p:nvSpPr>
          <p:cNvPr id="5" name="Apr 2025 marker"/>
          <p:cNvSpPr/>
          <p:nvPr/>
        </p:nvSpPr>
        <p:spPr>
          <a:xfrm>
            <a:off x="1591056" y="3145536"/>
            <a:ext cx="292608" cy="292608"/>
          </a:xfrm>
          <a:prstGeom prst="ellipse">
            <a:avLst/>
          </a:prstGeom>
          <a:solidFill>
            <a:schemeClr val="accent5"/>
          </a:solidFill>
          <a:ln/>
        </p:spPr>
        <p:txBody>
          <a:bodyPr/>
          <a:lstStyle/>
          <a:p>
            <a:endParaRPr lang="en-US"/>
          </a:p>
        </p:txBody>
      </p:sp>
      <p:sp>
        <p:nvSpPr>
          <p:cNvPr id="6" name="Text 4"/>
          <p:cNvSpPr txBox="1"/>
          <p:nvPr/>
        </p:nvSpPr>
        <p:spPr>
          <a:xfrm>
            <a:off x="548640" y="1371600"/>
            <a:ext cx="2377440" cy="1508760"/>
          </a:xfrm>
          <a:prstGeom prst="rect">
            <a:avLst/>
          </a:prstGeom>
          <a:noFill/>
          <a:ln/>
        </p:spPr>
        <p:txBody>
          <a:bodyPr wrap="square" lIns="0" tIns="0" rIns="0" bIns="0" rtlCol="0" anchor="b"/>
          <a:lstStyle/>
          <a:p>
            <a:pPr marL="0" indent="0" algn="ctr">
              <a:spcAft>
                <a:spcPts val="400"/>
              </a:spcAft>
              <a:buNone/>
            </a:pPr>
            <a:r>
              <a:rPr lang="en-US" sz="1600" b="1" dirty="0">
                <a:solidFill>
                  <a:schemeClr val="accent5"/>
                </a:solidFill>
              </a:rPr>
              <a:t>Apr 2025</a:t>
            </a:r>
            <a:endParaRPr lang="en-US" sz="1600" dirty="0"/>
          </a:p>
          <a:p>
            <a:pPr marL="0" indent="0" algn="ctr">
              <a:spcAft>
                <a:spcPts val="400"/>
              </a:spcAft>
              <a:buNone/>
            </a:pPr>
            <a:r>
              <a:rPr lang="en-US" sz="1400" dirty="0">
                <a:solidFill>
                  <a:schemeClr val="tx1"/>
                </a:solidFill>
              </a:rPr>
              <a:t>Voice recordings stored by default; option to turn storage off removed</a:t>
            </a:r>
            <a:endParaRPr lang="en-US" sz="1600" dirty="0"/>
          </a:p>
        </p:txBody>
      </p:sp>
      <p:sp>
        <p:nvSpPr>
          <p:cNvPr id="7" name="Feb 2026 tick"/>
          <p:cNvSpPr/>
          <p:nvPr/>
        </p:nvSpPr>
        <p:spPr>
          <a:xfrm>
            <a:off x="3364992" y="3291840"/>
            <a:ext cx="0" cy="320040"/>
          </a:xfrm>
          <a:prstGeom prst="line">
            <a:avLst/>
          </a:prstGeom>
          <a:noFill/>
          <a:ln w="19050">
            <a:solidFill>
              <a:schemeClr val="accent1"/>
            </a:solidFill>
            <a:prstDash val="solid"/>
          </a:ln>
        </p:spPr>
        <p:txBody>
          <a:bodyPr/>
          <a:lstStyle/>
          <a:p>
            <a:endParaRPr lang="en-US"/>
          </a:p>
        </p:txBody>
      </p:sp>
      <p:sp>
        <p:nvSpPr>
          <p:cNvPr id="8" name="Feb 2026 marker"/>
          <p:cNvSpPr/>
          <p:nvPr/>
        </p:nvSpPr>
        <p:spPr>
          <a:xfrm>
            <a:off x="3218688" y="3145536"/>
            <a:ext cx="292608" cy="292608"/>
          </a:xfrm>
          <a:prstGeom prst="ellipse">
            <a:avLst/>
          </a:prstGeom>
          <a:solidFill>
            <a:schemeClr val="accent1"/>
          </a:solidFill>
          <a:ln/>
        </p:spPr>
        <p:txBody>
          <a:bodyPr/>
          <a:lstStyle/>
          <a:p>
            <a:endParaRPr lang="en-US"/>
          </a:p>
        </p:txBody>
      </p:sp>
      <p:sp>
        <p:nvSpPr>
          <p:cNvPr id="9" name="Text 7"/>
          <p:cNvSpPr txBox="1"/>
          <p:nvPr/>
        </p:nvSpPr>
        <p:spPr>
          <a:xfrm>
            <a:off x="2176272" y="3611880"/>
            <a:ext cx="2377440" cy="1508760"/>
          </a:xfrm>
          <a:prstGeom prst="rect">
            <a:avLst/>
          </a:prstGeom>
          <a:noFill/>
          <a:ln/>
        </p:spPr>
        <p:txBody>
          <a:bodyPr wrap="square" lIns="0" tIns="0" rIns="0" bIns="0" rtlCol="0" anchor="t"/>
          <a:lstStyle/>
          <a:p>
            <a:pPr marL="0" indent="0" algn="ctr">
              <a:spcAft>
                <a:spcPts val="400"/>
              </a:spcAft>
              <a:buNone/>
            </a:pPr>
            <a:r>
              <a:rPr lang="en-US" sz="1600" b="1" dirty="0">
                <a:solidFill>
                  <a:schemeClr val="accent1"/>
                </a:solidFill>
              </a:rPr>
              <a:t>Feb 2026</a:t>
            </a:r>
            <a:endParaRPr lang="en-US" sz="1600" dirty="0"/>
          </a:p>
          <a:p>
            <a:pPr marL="0" indent="0" algn="ctr">
              <a:spcAft>
                <a:spcPts val="400"/>
              </a:spcAft>
              <a:buNone/>
            </a:pPr>
            <a:r>
              <a:rPr lang="en-US" sz="1400" dirty="0">
                <a:solidFill>
                  <a:schemeClr val="tx1"/>
                </a:solidFill>
              </a:rPr>
              <a:t>Swedish investigation: annotators describe intimate footage</a:t>
            </a:r>
            <a:endParaRPr lang="en-US" sz="1600" dirty="0"/>
          </a:p>
        </p:txBody>
      </p:sp>
      <p:sp>
        <p:nvSpPr>
          <p:cNvPr id="10" name="Mar 2026 tick"/>
          <p:cNvSpPr/>
          <p:nvPr/>
        </p:nvSpPr>
        <p:spPr>
          <a:xfrm>
            <a:off x="4992624" y="2971800"/>
            <a:ext cx="0" cy="320040"/>
          </a:xfrm>
          <a:prstGeom prst="line">
            <a:avLst/>
          </a:prstGeom>
          <a:noFill/>
          <a:ln w="19050">
            <a:solidFill>
              <a:schemeClr val="accent1"/>
            </a:solidFill>
            <a:prstDash val="solid"/>
          </a:ln>
        </p:spPr>
        <p:txBody>
          <a:bodyPr/>
          <a:lstStyle/>
          <a:p>
            <a:endParaRPr lang="en-US"/>
          </a:p>
        </p:txBody>
      </p:sp>
      <p:sp>
        <p:nvSpPr>
          <p:cNvPr id="11" name="Mar 2026 marker"/>
          <p:cNvSpPr/>
          <p:nvPr/>
        </p:nvSpPr>
        <p:spPr>
          <a:xfrm>
            <a:off x="4846320" y="3145536"/>
            <a:ext cx="292608" cy="292608"/>
          </a:xfrm>
          <a:prstGeom prst="ellipse">
            <a:avLst/>
          </a:prstGeom>
          <a:solidFill>
            <a:schemeClr val="accent1"/>
          </a:solidFill>
          <a:ln/>
        </p:spPr>
        <p:txBody>
          <a:bodyPr/>
          <a:lstStyle/>
          <a:p>
            <a:endParaRPr lang="en-US"/>
          </a:p>
        </p:txBody>
      </p:sp>
      <p:sp>
        <p:nvSpPr>
          <p:cNvPr id="12" name="Text 10"/>
          <p:cNvSpPr txBox="1"/>
          <p:nvPr/>
        </p:nvSpPr>
        <p:spPr>
          <a:xfrm>
            <a:off x="3803904" y="1371600"/>
            <a:ext cx="2377440" cy="1508760"/>
          </a:xfrm>
          <a:prstGeom prst="rect">
            <a:avLst/>
          </a:prstGeom>
          <a:noFill/>
          <a:ln/>
        </p:spPr>
        <p:txBody>
          <a:bodyPr wrap="square" lIns="0" tIns="0" rIns="0" bIns="0" rtlCol="0" anchor="b"/>
          <a:lstStyle/>
          <a:p>
            <a:pPr marL="0" indent="0" algn="ctr">
              <a:spcAft>
                <a:spcPts val="400"/>
              </a:spcAft>
              <a:buNone/>
            </a:pPr>
            <a:r>
              <a:rPr lang="en-US" sz="1600" b="1" dirty="0">
                <a:solidFill>
                  <a:schemeClr val="accent1"/>
                </a:solidFill>
              </a:rPr>
              <a:t>Mar 2026</a:t>
            </a:r>
            <a:endParaRPr lang="en-US" sz="1600" dirty="0"/>
          </a:p>
          <a:p>
            <a:pPr marL="0" indent="0" algn="ctr">
              <a:spcAft>
                <a:spcPts val="400"/>
              </a:spcAft>
              <a:buNone/>
            </a:pPr>
            <a:r>
              <a:rPr lang="en-US" sz="1400" dirty="0">
                <a:solidFill>
                  <a:schemeClr val="tx1"/>
                </a:solidFill>
              </a:rPr>
              <a:t>Class action filed; Meta pauses its work with Sama</a:t>
            </a:r>
            <a:endParaRPr lang="en-US" sz="1600" dirty="0"/>
          </a:p>
        </p:txBody>
      </p:sp>
      <p:sp>
        <p:nvSpPr>
          <p:cNvPr id="13" name="May 2026 tick"/>
          <p:cNvSpPr/>
          <p:nvPr/>
        </p:nvSpPr>
        <p:spPr>
          <a:xfrm>
            <a:off x="6620256" y="3291840"/>
            <a:ext cx="0" cy="320040"/>
          </a:xfrm>
          <a:prstGeom prst="line">
            <a:avLst/>
          </a:prstGeom>
          <a:noFill/>
          <a:ln w="19050">
            <a:solidFill>
              <a:schemeClr val="accent1"/>
            </a:solidFill>
            <a:prstDash val="solid"/>
          </a:ln>
        </p:spPr>
        <p:txBody>
          <a:bodyPr/>
          <a:lstStyle/>
          <a:p>
            <a:endParaRPr lang="en-US"/>
          </a:p>
        </p:txBody>
      </p:sp>
      <p:sp>
        <p:nvSpPr>
          <p:cNvPr id="14" name="May 2026 marker"/>
          <p:cNvSpPr/>
          <p:nvPr/>
        </p:nvSpPr>
        <p:spPr>
          <a:xfrm>
            <a:off x="6473952" y="3145536"/>
            <a:ext cx="292608" cy="292608"/>
          </a:xfrm>
          <a:prstGeom prst="ellipse">
            <a:avLst/>
          </a:prstGeom>
          <a:solidFill>
            <a:schemeClr val="accent1"/>
          </a:solidFill>
          <a:ln/>
        </p:spPr>
        <p:txBody>
          <a:bodyPr/>
          <a:lstStyle/>
          <a:p>
            <a:endParaRPr lang="en-US"/>
          </a:p>
        </p:txBody>
      </p:sp>
      <p:sp>
        <p:nvSpPr>
          <p:cNvPr id="15" name="Text 13"/>
          <p:cNvSpPr txBox="1"/>
          <p:nvPr/>
        </p:nvSpPr>
        <p:spPr>
          <a:xfrm>
            <a:off x="5431536" y="3611880"/>
            <a:ext cx="2377440" cy="1508760"/>
          </a:xfrm>
          <a:prstGeom prst="rect">
            <a:avLst/>
          </a:prstGeom>
          <a:noFill/>
          <a:ln/>
        </p:spPr>
        <p:txBody>
          <a:bodyPr wrap="square" lIns="0" tIns="0" rIns="0" bIns="0" rtlCol="0" anchor="t"/>
          <a:lstStyle/>
          <a:p>
            <a:pPr marL="0" indent="0" algn="ctr">
              <a:spcAft>
                <a:spcPts val="400"/>
              </a:spcAft>
              <a:buNone/>
            </a:pPr>
            <a:r>
              <a:rPr lang="en-US" sz="1600" b="1" dirty="0">
                <a:solidFill>
                  <a:schemeClr val="accent1"/>
                </a:solidFill>
              </a:rPr>
              <a:t>May 2026</a:t>
            </a:r>
            <a:endParaRPr lang="en-US" sz="1600" dirty="0"/>
          </a:p>
          <a:p>
            <a:pPr marL="0" indent="0" algn="ctr">
              <a:spcAft>
                <a:spcPts val="400"/>
              </a:spcAft>
              <a:buNone/>
            </a:pPr>
            <a:r>
              <a:rPr lang="en-US" sz="1400" dirty="0">
                <a:solidFill>
                  <a:schemeClr val="tx1"/>
                </a:solidFill>
              </a:rPr>
              <a:t>Texas Attorney General opens an investigation</a:t>
            </a:r>
            <a:endParaRPr lang="en-US" sz="1600" dirty="0"/>
          </a:p>
        </p:txBody>
      </p:sp>
      <p:sp>
        <p:nvSpPr>
          <p:cNvPr id="16" name="Jun 2026 tick"/>
          <p:cNvSpPr/>
          <p:nvPr/>
        </p:nvSpPr>
        <p:spPr>
          <a:xfrm>
            <a:off x="8247888" y="2971800"/>
            <a:ext cx="0" cy="320040"/>
          </a:xfrm>
          <a:prstGeom prst="line">
            <a:avLst/>
          </a:prstGeom>
          <a:noFill/>
          <a:ln w="19050">
            <a:solidFill>
              <a:schemeClr val="accent5"/>
            </a:solidFill>
            <a:prstDash val="solid"/>
          </a:ln>
        </p:spPr>
        <p:txBody>
          <a:bodyPr/>
          <a:lstStyle/>
          <a:p>
            <a:endParaRPr lang="en-US"/>
          </a:p>
        </p:txBody>
      </p:sp>
      <p:sp>
        <p:nvSpPr>
          <p:cNvPr id="17" name="Jun 2026 marker"/>
          <p:cNvSpPr/>
          <p:nvPr/>
        </p:nvSpPr>
        <p:spPr>
          <a:xfrm>
            <a:off x="8101584" y="3145536"/>
            <a:ext cx="292608" cy="292608"/>
          </a:xfrm>
          <a:prstGeom prst="ellipse">
            <a:avLst/>
          </a:prstGeom>
          <a:solidFill>
            <a:schemeClr val="accent5"/>
          </a:solidFill>
          <a:ln/>
        </p:spPr>
        <p:txBody>
          <a:bodyPr/>
          <a:lstStyle/>
          <a:p>
            <a:endParaRPr lang="en-US"/>
          </a:p>
        </p:txBody>
      </p:sp>
      <p:sp>
        <p:nvSpPr>
          <p:cNvPr id="18" name="Text 16"/>
          <p:cNvSpPr txBox="1"/>
          <p:nvPr/>
        </p:nvSpPr>
        <p:spPr>
          <a:xfrm>
            <a:off x="7059168" y="1371600"/>
            <a:ext cx="2377440" cy="1508760"/>
          </a:xfrm>
          <a:prstGeom prst="rect">
            <a:avLst/>
          </a:prstGeom>
          <a:noFill/>
          <a:ln/>
        </p:spPr>
        <p:txBody>
          <a:bodyPr wrap="square" lIns="0" tIns="0" rIns="0" bIns="0" rtlCol="0" anchor="b"/>
          <a:lstStyle/>
          <a:p>
            <a:pPr marL="0" indent="0" algn="ctr">
              <a:spcAft>
                <a:spcPts val="400"/>
              </a:spcAft>
              <a:buNone/>
            </a:pPr>
            <a:r>
              <a:rPr lang="en-US" sz="1600" b="1" dirty="0">
                <a:solidFill>
                  <a:schemeClr val="accent5"/>
                </a:solidFill>
              </a:rPr>
              <a:t>Jun 2026</a:t>
            </a:r>
            <a:endParaRPr lang="en-US" sz="1600" dirty="0"/>
          </a:p>
          <a:p>
            <a:pPr marL="0" indent="0" algn="ctr">
              <a:spcAft>
                <a:spcPts val="400"/>
              </a:spcAft>
              <a:buNone/>
            </a:pPr>
            <a:r>
              <a:rPr lang="en-US" sz="1400" dirty="0">
                <a:solidFill>
                  <a:schemeClr val="tx1"/>
                </a:solidFill>
              </a:rPr>
              <a:t>Meta’s UK policy: storing voice recordings becomes a choice</a:t>
            </a:r>
            <a:endParaRPr lang="en-US" sz="1600" dirty="0"/>
          </a:p>
        </p:txBody>
      </p:sp>
      <p:sp>
        <p:nvSpPr>
          <p:cNvPr id="19" name="Sep 2026 tick"/>
          <p:cNvSpPr/>
          <p:nvPr/>
        </p:nvSpPr>
        <p:spPr>
          <a:xfrm>
            <a:off x="9875520" y="3291840"/>
            <a:ext cx="0" cy="320040"/>
          </a:xfrm>
          <a:prstGeom prst="line">
            <a:avLst/>
          </a:prstGeom>
          <a:noFill/>
          <a:ln w="19050">
            <a:solidFill>
              <a:schemeClr val="accent5"/>
            </a:solidFill>
            <a:prstDash val="solid"/>
          </a:ln>
        </p:spPr>
        <p:txBody>
          <a:bodyPr/>
          <a:lstStyle/>
          <a:p>
            <a:endParaRPr lang="en-US"/>
          </a:p>
        </p:txBody>
      </p:sp>
      <p:sp>
        <p:nvSpPr>
          <p:cNvPr id="20" name="Sep 2026 marker"/>
          <p:cNvSpPr/>
          <p:nvPr/>
        </p:nvSpPr>
        <p:spPr>
          <a:xfrm>
            <a:off x="9729216" y="3145536"/>
            <a:ext cx="292608" cy="292608"/>
          </a:xfrm>
          <a:prstGeom prst="ellipse">
            <a:avLst/>
          </a:prstGeom>
          <a:solidFill>
            <a:schemeClr val="accent5"/>
          </a:solidFill>
          <a:ln/>
        </p:spPr>
        <p:txBody>
          <a:bodyPr/>
          <a:lstStyle/>
          <a:p>
            <a:endParaRPr lang="en-US"/>
          </a:p>
        </p:txBody>
      </p:sp>
      <p:sp>
        <p:nvSpPr>
          <p:cNvPr id="21" name="Text 19"/>
          <p:cNvSpPr txBox="1"/>
          <p:nvPr/>
        </p:nvSpPr>
        <p:spPr>
          <a:xfrm>
            <a:off x="8686800" y="3611880"/>
            <a:ext cx="2377440" cy="1508760"/>
          </a:xfrm>
          <a:prstGeom prst="rect">
            <a:avLst/>
          </a:prstGeom>
          <a:noFill/>
          <a:ln/>
        </p:spPr>
        <p:txBody>
          <a:bodyPr wrap="square" lIns="0" tIns="0" rIns="0" bIns="0" rtlCol="0" anchor="t"/>
          <a:lstStyle/>
          <a:p>
            <a:pPr marL="0" indent="0" algn="ctr">
              <a:spcAft>
                <a:spcPts val="400"/>
              </a:spcAft>
              <a:buNone/>
            </a:pPr>
            <a:r>
              <a:rPr lang="en-US" sz="1600" b="1" dirty="0">
                <a:solidFill>
                  <a:schemeClr val="accent5"/>
                </a:solidFill>
              </a:rPr>
              <a:t>Sep 2026</a:t>
            </a:r>
            <a:endParaRPr lang="en-US" sz="1600" dirty="0"/>
          </a:p>
          <a:p>
            <a:pPr marL="0" indent="0" algn="ctr">
              <a:spcAft>
                <a:spcPts val="400"/>
              </a:spcAft>
              <a:buNone/>
            </a:pPr>
            <a:r>
              <a:rPr lang="en-US" sz="1400" dirty="0">
                <a:solidFill>
                  <a:schemeClr val="tx1"/>
                </a:solidFill>
              </a:rPr>
              <a:t>Opt-out from storing visual data for AI training</a:t>
            </a:r>
            <a:endParaRPr lang="en-US" sz="1600" dirty="0"/>
          </a:p>
        </p:txBody>
      </p:sp>
      <p:sp>
        <p:nvSpPr>
          <p:cNvPr id="22" name="Text 20"/>
          <p:cNvSpPr txBox="1"/>
          <p:nvPr/>
        </p:nvSpPr>
        <p:spPr>
          <a:xfrm>
            <a:off x="548640" y="3657600"/>
            <a:ext cx="2011680" cy="594360"/>
          </a:xfrm>
          <a:prstGeom prst="rect">
            <a:avLst/>
          </a:prstGeom>
          <a:noFill/>
          <a:ln/>
        </p:spPr>
        <p:txBody>
          <a:bodyPr wrap="square" lIns="0" tIns="0" rIns="0" bIns="0" rtlCol="0" anchor="t"/>
          <a:lstStyle/>
          <a:p>
            <a:pPr marL="0" indent="0">
              <a:buNone/>
            </a:pPr>
            <a:r>
              <a:rPr lang="en-US" sz="1200" dirty="0">
                <a:solidFill>
                  <a:schemeClr val="accent5"/>
                </a:solidFill>
              </a:rPr>
              <a:t>● </a:t>
            </a:r>
            <a:r>
              <a:rPr lang="en-US" sz="1200" dirty="0">
                <a:solidFill>
                  <a:schemeClr val="tx2"/>
                </a:solidFill>
              </a:rPr>
              <a:t>Meta changes a control</a:t>
            </a:r>
            <a:endParaRPr lang="en-US" sz="1200" dirty="0"/>
          </a:p>
          <a:p>
            <a:pPr marL="0" indent="0">
              <a:buNone/>
            </a:pPr>
            <a:r>
              <a:rPr lang="en-US" sz="1200" dirty="0">
                <a:solidFill>
                  <a:schemeClr val="accent1"/>
                </a:solidFill>
              </a:rPr>
              <a:t>● </a:t>
            </a:r>
            <a:r>
              <a:rPr lang="en-US" sz="1200" dirty="0">
                <a:solidFill>
                  <a:schemeClr val="tx2"/>
                </a:solidFill>
              </a:rPr>
              <a:t>Exposure and scrutiny</a:t>
            </a:r>
            <a:endParaRPr lang="en-US" sz="1200" dirty="0"/>
          </a:p>
        </p:txBody>
      </p:sp>
      <p:sp>
        <p:nvSpPr>
          <p:cNvPr id="23" name="Bystander callout"/>
          <p:cNvSpPr/>
          <p:nvPr/>
        </p:nvSpPr>
        <p:spPr>
          <a:xfrm>
            <a:off x="548640" y="5120640"/>
            <a:ext cx="11091672" cy="777240"/>
          </a:xfrm>
          <a:prstGeom prst="roundRect">
            <a:avLst>
              <a:gd name="adj" fmla="val 9412"/>
            </a:avLst>
          </a:prstGeom>
          <a:solidFill>
            <a:schemeClr val="bg2"/>
          </a:solidFill>
          <a:ln/>
        </p:spPr>
        <p:txBody>
          <a:bodyPr/>
          <a:lstStyle/>
          <a:p>
            <a:endParaRPr lang="en-US"/>
          </a:p>
        </p:txBody>
      </p:sp>
      <p:pic>
        <p:nvPicPr>
          <p:cNvPr id="24" name="Bystanders icon" descr="preencoded.png"/>
          <p:cNvPicPr>
            <a:picLocks noChangeAspect="1"/>
          </p:cNvPicPr>
          <p:nvPr/>
        </p:nvPicPr>
        <p:blipFill>
          <a:blip r:embed="rId3"/>
          <a:stretch>
            <a:fillRect/>
          </a:stretch>
        </p:blipFill>
        <p:spPr>
          <a:xfrm>
            <a:off x="777240" y="5285232"/>
            <a:ext cx="457200" cy="457200"/>
          </a:xfrm>
          <a:prstGeom prst="rect">
            <a:avLst/>
          </a:prstGeom>
        </p:spPr>
      </p:pic>
      <p:sp>
        <p:nvSpPr>
          <p:cNvPr id="25" name="Text 22"/>
          <p:cNvSpPr txBox="1"/>
          <p:nvPr/>
        </p:nvSpPr>
        <p:spPr>
          <a:xfrm>
            <a:off x="1417320" y="5120640"/>
            <a:ext cx="10058400" cy="777240"/>
          </a:xfrm>
          <a:prstGeom prst="rect">
            <a:avLst/>
          </a:prstGeom>
          <a:noFill/>
          <a:ln/>
        </p:spPr>
        <p:txBody>
          <a:bodyPr wrap="square" lIns="0" tIns="0" rIns="0" bIns="0" rtlCol="0" anchor="ctr"/>
          <a:lstStyle/>
          <a:p>
            <a:pPr marL="0" indent="0">
              <a:buNone/>
            </a:pPr>
            <a:r>
              <a:rPr lang="en-US" sz="1600" b="1" dirty="0">
                <a:solidFill>
                  <a:schemeClr val="accent1"/>
                </a:solidFill>
              </a:rPr>
              <a:t>None of these controls reaches bystanders: </a:t>
            </a:r>
            <a:r>
              <a:rPr lang="en-US" sz="1600" dirty="0">
                <a:solidFill>
                  <a:schemeClr val="tx1"/>
                </a:solidFill>
              </a:rPr>
              <a:t>they have no interface to see what was captured about them and no path to request deletion.</a:t>
            </a:r>
            <a:endParaRPr lang="en-US" sz="1600" dirty="0"/>
          </a:p>
        </p:txBody>
      </p:sp>
      <p:sp>
        <p:nvSpPr>
          <p:cNvPr id="26"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Sources: Meta email via MacRumors (Apr 30, 2025); Svenska Dagbladet &amp; Göteborgs-Posten (Feb 2026); Barnes &amp; Thornburg; The Guardian (Apr 17, 2026); Texas OAG (May 20, 2026); Meta UK Supplemental Privacy Policy (eff. Jun 29, 2026); Business Insider (Sep 25, 2026); paper, Appendix B.</a:t>
            </a:r>
            <a:endParaRPr lang="en-US" sz="1000" dirty="0"/>
          </a:p>
        </p:txBody>
      </p:sp>
      <p:sp>
        <p:nvSpPr>
          <p:cNvPr id="27"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What has to change: follow the data, not just the lens</a:t>
            </a:r>
            <a:endParaRPr lang="en-US" sz="3200" dirty="0"/>
          </a:p>
        </p:txBody>
      </p:sp>
      <p:sp>
        <p:nvSpPr>
          <p:cNvPr id="3" name="Disclose the whole lifecycle, in real time"/>
          <p:cNvSpPr/>
          <p:nvPr/>
        </p:nvSpPr>
        <p:spPr>
          <a:xfrm>
            <a:off x="548640" y="1371600"/>
            <a:ext cx="3429000" cy="2121408"/>
          </a:xfrm>
          <a:prstGeom prst="roundRect">
            <a:avLst>
              <a:gd name="adj" fmla="val 3448"/>
            </a:avLst>
          </a:prstGeom>
          <a:solidFill>
            <a:schemeClr val="bg2"/>
          </a:solidFill>
          <a:ln/>
        </p:spPr>
        <p:txBody>
          <a:bodyPr/>
          <a:lstStyle/>
          <a:p>
            <a:endParaRPr lang="en-US"/>
          </a:p>
        </p:txBody>
      </p:sp>
      <p:sp>
        <p:nvSpPr>
          <p:cNvPr id="4" name="Disclose the whole lifecycle, in real time circle"/>
          <p:cNvSpPr/>
          <p:nvPr/>
        </p:nvSpPr>
        <p:spPr>
          <a:xfrm>
            <a:off x="822960" y="1627632"/>
            <a:ext cx="566928" cy="566928"/>
          </a:xfrm>
          <a:prstGeom prst="ellipse">
            <a:avLst/>
          </a:prstGeom>
          <a:solidFill>
            <a:schemeClr val="accent2"/>
          </a:solidFill>
          <a:ln/>
        </p:spPr>
        <p:txBody>
          <a:bodyPr/>
          <a:lstStyle/>
          <a:p>
            <a:endParaRPr lang="en-US"/>
          </a:p>
        </p:txBody>
      </p:sp>
      <p:pic>
        <p:nvPicPr>
          <p:cNvPr id="5" name="Disclose the whole lifecycle, in real time" descr="preencoded.png"/>
          <p:cNvPicPr>
            <a:picLocks noChangeAspect="1"/>
          </p:cNvPicPr>
          <p:nvPr/>
        </p:nvPicPr>
        <p:blipFill>
          <a:blip r:embed="rId3"/>
          <a:stretch>
            <a:fillRect/>
          </a:stretch>
        </p:blipFill>
        <p:spPr>
          <a:xfrm>
            <a:off x="959023" y="1763695"/>
            <a:ext cx="294803" cy="294803"/>
          </a:xfrm>
          <a:prstGeom prst="rect">
            <a:avLst/>
          </a:prstGeom>
        </p:spPr>
      </p:pic>
      <p:sp>
        <p:nvSpPr>
          <p:cNvPr id="6" name="Text 3"/>
          <p:cNvSpPr txBox="1"/>
          <p:nvPr/>
        </p:nvSpPr>
        <p:spPr>
          <a:xfrm>
            <a:off x="822960" y="2286000"/>
            <a:ext cx="2926080" cy="621792"/>
          </a:xfrm>
          <a:prstGeom prst="rect">
            <a:avLst/>
          </a:prstGeom>
          <a:noFill/>
          <a:ln/>
        </p:spPr>
        <p:txBody>
          <a:bodyPr wrap="square" lIns="0" tIns="0" rIns="0" bIns="0" rtlCol="0" anchor="t"/>
          <a:lstStyle/>
          <a:p>
            <a:pPr marL="0" indent="0">
              <a:buNone/>
            </a:pPr>
            <a:r>
              <a:rPr lang="en-US" sz="1800" b="1" dirty="0">
                <a:solidFill>
                  <a:schemeClr val="tx1"/>
                </a:solidFill>
              </a:rPr>
              <a:t>Disclose the whole lifecycle, in real time</a:t>
            </a:r>
            <a:endParaRPr lang="en-US" sz="1800" dirty="0"/>
          </a:p>
        </p:txBody>
      </p:sp>
      <p:sp>
        <p:nvSpPr>
          <p:cNvPr id="7" name="Text 4"/>
          <p:cNvSpPr txBox="1"/>
          <p:nvPr/>
        </p:nvSpPr>
        <p:spPr>
          <a:xfrm>
            <a:off x="822960" y="2944368"/>
            <a:ext cx="2926080" cy="475488"/>
          </a:xfrm>
          <a:prstGeom prst="rect">
            <a:avLst/>
          </a:prstGeom>
          <a:noFill/>
          <a:ln/>
        </p:spPr>
        <p:txBody>
          <a:bodyPr wrap="square" lIns="0" tIns="0" rIns="0" bIns="0" rtlCol="0" anchor="t"/>
          <a:lstStyle/>
          <a:p>
            <a:pPr marL="0" indent="0">
              <a:buNone/>
            </a:pPr>
            <a:r>
              <a:rPr lang="en-US" sz="1400" dirty="0">
                <a:solidFill>
                  <a:schemeClr val="tx2"/>
                </a:solidFill>
              </a:rPr>
              <a:t>Not only in privacy policies users rarely read</a:t>
            </a:r>
            <a:endParaRPr lang="en-US" sz="1400" dirty="0"/>
          </a:p>
        </p:txBody>
      </p:sp>
      <p:sp>
        <p:nvSpPr>
          <p:cNvPr id="8" name="Signal more than one bit"/>
          <p:cNvSpPr/>
          <p:nvPr/>
        </p:nvSpPr>
        <p:spPr>
          <a:xfrm>
            <a:off x="4160520" y="1371600"/>
            <a:ext cx="3429000" cy="2121408"/>
          </a:xfrm>
          <a:prstGeom prst="roundRect">
            <a:avLst>
              <a:gd name="adj" fmla="val 3448"/>
            </a:avLst>
          </a:prstGeom>
          <a:solidFill>
            <a:schemeClr val="bg2"/>
          </a:solidFill>
          <a:ln/>
        </p:spPr>
        <p:txBody>
          <a:bodyPr/>
          <a:lstStyle/>
          <a:p>
            <a:endParaRPr lang="en-US"/>
          </a:p>
        </p:txBody>
      </p:sp>
      <p:sp>
        <p:nvSpPr>
          <p:cNvPr id="9" name="Signal more than one bit circle"/>
          <p:cNvSpPr/>
          <p:nvPr/>
        </p:nvSpPr>
        <p:spPr>
          <a:xfrm>
            <a:off x="4434840" y="1627632"/>
            <a:ext cx="566928" cy="566928"/>
          </a:xfrm>
          <a:prstGeom prst="ellipse">
            <a:avLst/>
          </a:prstGeom>
          <a:solidFill>
            <a:schemeClr val="accent2"/>
          </a:solidFill>
          <a:ln/>
        </p:spPr>
        <p:txBody>
          <a:bodyPr/>
          <a:lstStyle/>
          <a:p>
            <a:endParaRPr lang="en-US"/>
          </a:p>
        </p:txBody>
      </p:sp>
      <p:pic>
        <p:nvPicPr>
          <p:cNvPr id="10" name="Signal more than one bit" descr="preencoded.png"/>
          <p:cNvPicPr>
            <a:picLocks noChangeAspect="1"/>
          </p:cNvPicPr>
          <p:nvPr/>
        </p:nvPicPr>
        <p:blipFill>
          <a:blip r:embed="rId4"/>
          <a:stretch>
            <a:fillRect/>
          </a:stretch>
        </p:blipFill>
        <p:spPr>
          <a:xfrm>
            <a:off x="4570903" y="1763695"/>
            <a:ext cx="294803" cy="294803"/>
          </a:xfrm>
          <a:prstGeom prst="rect">
            <a:avLst/>
          </a:prstGeom>
        </p:spPr>
      </p:pic>
      <p:sp>
        <p:nvSpPr>
          <p:cNvPr id="11" name="Text 7"/>
          <p:cNvSpPr txBox="1"/>
          <p:nvPr/>
        </p:nvSpPr>
        <p:spPr>
          <a:xfrm>
            <a:off x="4434840" y="2286000"/>
            <a:ext cx="2926080" cy="621792"/>
          </a:xfrm>
          <a:prstGeom prst="rect">
            <a:avLst/>
          </a:prstGeom>
          <a:noFill/>
          <a:ln/>
        </p:spPr>
        <p:txBody>
          <a:bodyPr wrap="square" lIns="0" tIns="0" rIns="0" bIns="0" rtlCol="0" anchor="t"/>
          <a:lstStyle/>
          <a:p>
            <a:pPr marL="0" indent="0">
              <a:buNone/>
            </a:pPr>
            <a:r>
              <a:rPr lang="en-US" sz="1800" b="1" dirty="0">
                <a:solidFill>
                  <a:schemeClr val="tx1"/>
                </a:solidFill>
              </a:rPr>
              <a:t>Signal more than </a:t>
            </a:r>
            <a:r>
              <a:rPr lang="en-US" b="1" dirty="0"/>
              <a:t>small LED</a:t>
            </a:r>
            <a:endParaRPr lang="en-US" sz="1800" dirty="0"/>
          </a:p>
        </p:txBody>
      </p:sp>
      <p:sp>
        <p:nvSpPr>
          <p:cNvPr id="12" name="Text 8"/>
          <p:cNvSpPr txBox="1"/>
          <p:nvPr/>
        </p:nvSpPr>
        <p:spPr>
          <a:xfrm>
            <a:off x="4434840" y="2944368"/>
            <a:ext cx="2926080" cy="475488"/>
          </a:xfrm>
          <a:prstGeom prst="rect">
            <a:avLst/>
          </a:prstGeom>
          <a:noFill/>
          <a:ln/>
        </p:spPr>
        <p:txBody>
          <a:bodyPr wrap="square" lIns="0" tIns="0" rIns="0" bIns="0" rtlCol="0" anchor="t"/>
          <a:lstStyle/>
          <a:p>
            <a:pPr marL="0" indent="0">
              <a:buNone/>
            </a:pPr>
            <a:r>
              <a:rPr lang="en-US" sz="1400" dirty="0">
                <a:solidFill>
                  <a:schemeClr val="tx2"/>
                </a:solidFill>
              </a:rPr>
              <a:t>Move past the single LED toward multimodal notification</a:t>
            </a:r>
            <a:endParaRPr lang="en-US" sz="1400" dirty="0"/>
          </a:p>
        </p:txBody>
      </p:sp>
      <p:sp>
        <p:nvSpPr>
          <p:cNvPr id="13" name="Safeguard on the device"/>
          <p:cNvSpPr/>
          <p:nvPr/>
        </p:nvSpPr>
        <p:spPr>
          <a:xfrm>
            <a:off x="548640" y="3657600"/>
            <a:ext cx="3429000" cy="2121408"/>
          </a:xfrm>
          <a:prstGeom prst="roundRect">
            <a:avLst>
              <a:gd name="adj" fmla="val 3448"/>
            </a:avLst>
          </a:prstGeom>
          <a:solidFill>
            <a:schemeClr val="bg2"/>
          </a:solidFill>
          <a:ln/>
        </p:spPr>
        <p:txBody>
          <a:bodyPr/>
          <a:lstStyle/>
          <a:p>
            <a:endParaRPr lang="en-US"/>
          </a:p>
        </p:txBody>
      </p:sp>
      <p:sp>
        <p:nvSpPr>
          <p:cNvPr id="14" name="Safeguard on the device circle"/>
          <p:cNvSpPr/>
          <p:nvPr/>
        </p:nvSpPr>
        <p:spPr>
          <a:xfrm>
            <a:off x="822960" y="3913632"/>
            <a:ext cx="566928" cy="566928"/>
          </a:xfrm>
          <a:prstGeom prst="ellipse">
            <a:avLst/>
          </a:prstGeom>
          <a:solidFill>
            <a:schemeClr val="accent2"/>
          </a:solidFill>
          <a:ln/>
        </p:spPr>
        <p:txBody>
          <a:bodyPr/>
          <a:lstStyle/>
          <a:p>
            <a:endParaRPr lang="en-US"/>
          </a:p>
        </p:txBody>
      </p:sp>
      <p:pic>
        <p:nvPicPr>
          <p:cNvPr id="15" name="Safeguard on the device" descr="preencoded.png"/>
          <p:cNvPicPr>
            <a:picLocks noChangeAspect="1"/>
          </p:cNvPicPr>
          <p:nvPr/>
        </p:nvPicPr>
        <p:blipFill>
          <a:blip r:embed="rId5"/>
          <a:stretch>
            <a:fillRect/>
          </a:stretch>
        </p:blipFill>
        <p:spPr>
          <a:xfrm>
            <a:off x="959023" y="4049695"/>
            <a:ext cx="294803" cy="294803"/>
          </a:xfrm>
          <a:prstGeom prst="rect">
            <a:avLst/>
          </a:prstGeom>
        </p:spPr>
      </p:pic>
      <p:sp>
        <p:nvSpPr>
          <p:cNvPr id="16" name="Text 11"/>
          <p:cNvSpPr txBox="1"/>
          <p:nvPr/>
        </p:nvSpPr>
        <p:spPr>
          <a:xfrm>
            <a:off x="822960" y="4572000"/>
            <a:ext cx="2926080" cy="621792"/>
          </a:xfrm>
          <a:prstGeom prst="rect">
            <a:avLst/>
          </a:prstGeom>
          <a:noFill/>
          <a:ln/>
        </p:spPr>
        <p:txBody>
          <a:bodyPr wrap="square" lIns="0" tIns="0" rIns="0" bIns="0" rtlCol="0" anchor="t"/>
          <a:lstStyle/>
          <a:p>
            <a:pPr marL="0" indent="0">
              <a:buNone/>
            </a:pPr>
            <a:r>
              <a:rPr lang="en-US" sz="1800" b="1" dirty="0">
                <a:solidFill>
                  <a:schemeClr val="tx1"/>
                </a:solidFill>
              </a:rPr>
              <a:t>Safeguard on the device</a:t>
            </a:r>
            <a:endParaRPr lang="en-US" sz="1800" dirty="0"/>
          </a:p>
        </p:txBody>
      </p:sp>
      <p:sp>
        <p:nvSpPr>
          <p:cNvPr id="17" name="Text 12"/>
          <p:cNvSpPr txBox="1"/>
          <p:nvPr/>
        </p:nvSpPr>
        <p:spPr>
          <a:xfrm>
            <a:off x="822960" y="4956048"/>
            <a:ext cx="2926080" cy="621792"/>
          </a:xfrm>
          <a:prstGeom prst="rect">
            <a:avLst/>
          </a:prstGeom>
          <a:noFill/>
          <a:ln/>
        </p:spPr>
        <p:txBody>
          <a:bodyPr wrap="square" lIns="0" tIns="0" rIns="0" bIns="0" rtlCol="0" anchor="t"/>
          <a:lstStyle/>
          <a:p>
            <a:pPr marL="0" indent="0">
              <a:buNone/>
            </a:pPr>
            <a:r>
              <a:rPr lang="en-US" sz="1400" dirty="0">
                <a:solidFill>
                  <a:schemeClr val="tx2"/>
                </a:solidFill>
              </a:rPr>
              <a:t>Blur faces and screens before data leaves the glasses. Using Privacy preserving techniques. </a:t>
            </a:r>
            <a:endParaRPr lang="en-US" sz="1400" dirty="0"/>
          </a:p>
        </p:txBody>
      </p:sp>
      <p:sp>
        <p:nvSpPr>
          <p:cNvPr id="18" name="Treat bystanders as stakeholders"/>
          <p:cNvSpPr/>
          <p:nvPr/>
        </p:nvSpPr>
        <p:spPr>
          <a:xfrm>
            <a:off x="4160520" y="3657600"/>
            <a:ext cx="3429000" cy="2121408"/>
          </a:xfrm>
          <a:prstGeom prst="roundRect">
            <a:avLst>
              <a:gd name="adj" fmla="val 3448"/>
            </a:avLst>
          </a:prstGeom>
          <a:solidFill>
            <a:schemeClr val="bg2"/>
          </a:solidFill>
          <a:ln/>
        </p:spPr>
        <p:txBody>
          <a:bodyPr/>
          <a:lstStyle/>
          <a:p>
            <a:endParaRPr lang="en-US"/>
          </a:p>
        </p:txBody>
      </p:sp>
      <p:sp>
        <p:nvSpPr>
          <p:cNvPr id="19" name="Treat bystanders as stakeholders circle"/>
          <p:cNvSpPr/>
          <p:nvPr/>
        </p:nvSpPr>
        <p:spPr>
          <a:xfrm>
            <a:off x="4434840" y="3913632"/>
            <a:ext cx="566928" cy="566928"/>
          </a:xfrm>
          <a:prstGeom prst="ellipse">
            <a:avLst/>
          </a:prstGeom>
          <a:solidFill>
            <a:schemeClr val="accent2"/>
          </a:solidFill>
          <a:ln/>
        </p:spPr>
        <p:txBody>
          <a:bodyPr/>
          <a:lstStyle/>
          <a:p>
            <a:endParaRPr lang="en-US"/>
          </a:p>
        </p:txBody>
      </p:sp>
      <p:pic>
        <p:nvPicPr>
          <p:cNvPr id="20" name="Treat bystanders as stakeholders" descr="preencoded.png"/>
          <p:cNvPicPr>
            <a:picLocks noChangeAspect="1"/>
          </p:cNvPicPr>
          <p:nvPr/>
        </p:nvPicPr>
        <p:blipFill>
          <a:blip r:embed="rId6"/>
          <a:stretch>
            <a:fillRect/>
          </a:stretch>
        </p:blipFill>
        <p:spPr>
          <a:xfrm>
            <a:off x="4570903" y="4049695"/>
            <a:ext cx="294803" cy="294803"/>
          </a:xfrm>
          <a:prstGeom prst="rect">
            <a:avLst/>
          </a:prstGeom>
        </p:spPr>
      </p:pic>
      <p:sp>
        <p:nvSpPr>
          <p:cNvPr id="21" name="Text 15"/>
          <p:cNvSpPr txBox="1"/>
          <p:nvPr/>
        </p:nvSpPr>
        <p:spPr>
          <a:xfrm>
            <a:off x="4357116" y="4572000"/>
            <a:ext cx="3337560" cy="621792"/>
          </a:xfrm>
          <a:prstGeom prst="rect">
            <a:avLst/>
          </a:prstGeom>
          <a:noFill/>
          <a:ln/>
        </p:spPr>
        <p:txBody>
          <a:bodyPr wrap="square" lIns="0" tIns="0" rIns="0" bIns="0" rtlCol="0" anchor="t"/>
          <a:lstStyle/>
          <a:p>
            <a:pPr marL="0" indent="0">
              <a:buNone/>
            </a:pPr>
            <a:r>
              <a:rPr lang="en-US" sz="1800" b="1" dirty="0">
                <a:solidFill>
                  <a:schemeClr val="tx1"/>
                </a:solidFill>
              </a:rPr>
              <a:t>Treat bystanders as stakeholders</a:t>
            </a:r>
            <a:endParaRPr lang="en-US" sz="1800" dirty="0"/>
          </a:p>
        </p:txBody>
      </p:sp>
      <p:sp>
        <p:nvSpPr>
          <p:cNvPr id="22" name="Text 16"/>
          <p:cNvSpPr txBox="1"/>
          <p:nvPr/>
        </p:nvSpPr>
        <p:spPr>
          <a:xfrm>
            <a:off x="4389120" y="5047488"/>
            <a:ext cx="2926080" cy="475488"/>
          </a:xfrm>
          <a:prstGeom prst="rect">
            <a:avLst/>
          </a:prstGeom>
          <a:noFill/>
          <a:ln/>
        </p:spPr>
        <p:txBody>
          <a:bodyPr wrap="square" lIns="0" tIns="0" rIns="0" bIns="0" rtlCol="0" anchor="t"/>
          <a:lstStyle/>
          <a:p>
            <a:pPr marL="0" indent="0">
              <a:buNone/>
            </a:pPr>
            <a:r>
              <a:rPr lang="en-US" sz="1400" dirty="0">
                <a:solidFill>
                  <a:schemeClr val="tx2"/>
                </a:solidFill>
              </a:rPr>
              <a:t>Household members, people in clinics and schools: not only the wearer</a:t>
            </a:r>
            <a:endParaRPr lang="en-US" sz="1400" dirty="0"/>
          </a:p>
        </p:txBody>
      </p:sp>
      <p:sp>
        <p:nvSpPr>
          <p:cNvPr id="23" name="Precedent card"/>
          <p:cNvSpPr/>
          <p:nvPr/>
        </p:nvSpPr>
        <p:spPr>
          <a:xfrm>
            <a:off x="8001000" y="1371600"/>
            <a:ext cx="3639312" cy="4407408"/>
          </a:xfrm>
          <a:prstGeom prst="roundRect">
            <a:avLst>
              <a:gd name="adj" fmla="val 2010"/>
            </a:avLst>
          </a:prstGeom>
          <a:solidFill>
            <a:schemeClr val="tx1"/>
          </a:solidFill>
          <a:ln/>
        </p:spPr>
        <p:txBody>
          <a:bodyPr/>
          <a:lstStyle/>
          <a:p>
            <a:endParaRPr lang="en-US"/>
          </a:p>
        </p:txBody>
      </p:sp>
      <p:sp>
        <p:nvSpPr>
          <p:cNvPr id="24" name="Text 18"/>
          <p:cNvSpPr txBox="1"/>
          <p:nvPr/>
        </p:nvSpPr>
        <p:spPr>
          <a:xfrm>
            <a:off x="8275320" y="1600200"/>
            <a:ext cx="3200400" cy="320040"/>
          </a:xfrm>
          <a:prstGeom prst="rect">
            <a:avLst/>
          </a:prstGeom>
          <a:noFill/>
          <a:ln/>
        </p:spPr>
        <p:txBody>
          <a:bodyPr wrap="square" lIns="0" tIns="0" rIns="0" bIns="0" rtlCol="0" anchor="t"/>
          <a:lstStyle/>
          <a:p>
            <a:pPr marL="0" indent="0">
              <a:buNone/>
            </a:pPr>
            <a:r>
              <a:rPr lang="en-US" sz="1300" b="1" kern="0" spc="100" dirty="0">
                <a:solidFill>
                  <a:schemeClr val="accent6"/>
                </a:solidFill>
              </a:rPr>
              <a:t>WE’VE SEEN THIS BEFORE</a:t>
            </a:r>
            <a:endParaRPr lang="en-US" sz="1300" dirty="0"/>
          </a:p>
        </p:txBody>
      </p:sp>
      <p:sp>
        <p:nvSpPr>
          <p:cNvPr id="25" name="Text 19"/>
          <p:cNvSpPr txBox="1"/>
          <p:nvPr/>
        </p:nvSpPr>
        <p:spPr>
          <a:xfrm>
            <a:off x="8275320" y="1965960"/>
            <a:ext cx="3200400" cy="731520"/>
          </a:xfrm>
          <a:prstGeom prst="rect">
            <a:avLst/>
          </a:prstGeom>
          <a:noFill/>
          <a:ln/>
        </p:spPr>
        <p:txBody>
          <a:bodyPr wrap="square" lIns="0" tIns="0" rIns="0" bIns="0" rtlCol="0" anchor="ctr"/>
          <a:lstStyle/>
          <a:p>
            <a:pPr marL="0" indent="0">
              <a:buNone/>
            </a:pPr>
            <a:r>
              <a:rPr lang="en-US" sz="4800" b="1" dirty="0">
                <a:solidFill>
                  <a:schemeClr val="accent1"/>
                </a:solidFill>
              </a:rPr>
              <a:t>2019</a:t>
            </a:r>
            <a:endParaRPr lang="en-US" sz="4800" dirty="0"/>
          </a:p>
        </p:txBody>
      </p:sp>
      <p:sp>
        <p:nvSpPr>
          <p:cNvPr id="26" name="Text 20"/>
          <p:cNvSpPr txBox="1"/>
          <p:nvPr/>
        </p:nvSpPr>
        <p:spPr>
          <a:xfrm>
            <a:off x="8275320" y="2788920"/>
            <a:ext cx="3154680" cy="914400"/>
          </a:xfrm>
          <a:prstGeom prst="rect">
            <a:avLst/>
          </a:prstGeom>
          <a:noFill/>
          <a:ln/>
        </p:spPr>
        <p:txBody>
          <a:bodyPr wrap="square" lIns="0" tIns="0" rIns="0" bIns="0" rtlCol="0" anchor="t"/>
          <a:lstStyle/>
          <a:p>
            <a:pPr marL="0" indent="0">
              <a:buNone/>
            </a:pPr>
            <a:r>
              <a:rPr lang="en-US" sz="1500" dirty="0">
                <a:solidFill>
                  <a:schemeClr val="bg1"/>
                </a:solidFill>
              </a:rPr>
              <a:t>Reports revealed that humans reviewed Alexa, Siri and Google Assistant recordings.</a:t>
            </a:r>
            <a:endParaRPr lang="en-US" sz="1500" dirty="0"/>
          </a:p>
        </p:txBody>
      </p:sp>
      <p:sp>
        <p:nvSpPr>
          <p:cNvPr id="27" name="Text 21"/>
          <p:cNvSpPr txBox="1"/>
          <p:nvPr/>
        </p:nvSpPr>
        <p:spPr>
          <a:xfrm>
            <a:off x="8275320" y="3794760"/>
            <a:ext cx="3154680" cy="822960"/>
          </a:xfrm>
          <a:prstGeom prst="rect">
            <a:avLst/>
          </a:prstGeom>
          <a:noFill/>
          <a:ln/>
        </p:spPr>
        <p:txBody>
          <a:bodyPr wrap="square" lIns="0" tIns="0" rIns="0" bIns="0" rtlCol="0" anchor="t"/>
          <a:lstStyle/>
          <a:p>
            <a:pPr marL="0" indent="0">
              <a:buNone/>
            </a:pPr>
            <a:r>
              <a:rPr lang="en-US" sz="1500" dirty="0">
                <a:solidFill>
                  <a:schemeClr val="bg1"/>
                </a:solidFill>
              </a:rPr>
              <a:t>Apple “immediately suspended human grading” and made it opt-in.</a:t>
            </a:r>
            <a:endParaRPr lang="en-US" sz="1500" dirty="0"/>
          </a:p>
        </p:txBody>
      </p:sp>
      <p:sp>
        <p:nvSpPr>
          <p:cNvPr id="28" name="Text 22"/>
          <p:cNvSpPr txBox="1"/>
          <p:nvPr/>
        </p:nvSpPr>
        <p:spPr>
          <a:xfrm>
            <a:off x="8275320" y="4892040"/>
            <a:ext cx="3154680" cy="457200"/>
          </a:xfrm>
          <a:prstGeom prst="rect">
            <a:avLst/>
          </a:prstGeom>
          <a:noFill/>
          <a:ln/>
        </p:spPr>
        <p:txBody>
          <a:bodyPr wrap="square" lIns="0" tIns="0" rIns="0" bIns="0" rtlCol="0" anchor="t"/>
          <a:lstStyle/>
          <a:p>
            <a:pPr marL="0" indent="0">
              <a:buNone/>
            </a:pPr>
            <a:r>
              <a:rPr lang="en-US" sz="1600" b="1" dirty="0">
                <a:solidFill>
                  <a:schemeClr val="accent3"/>
                </a:solidFill>
              </a:rPr>
              <a:t>Downstream practices can change.</a:t>
            </a:r>
            <a:endParaRPr lang="en-US" sz="1600" dirty="0"/>
          </a:p>
        </p:txBody>
      </p:sp>
      <p:sp>
        <p:nvSpPr>
          <p:cNvPr id="29"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Precedent: Bloomberg (Apr 11, 2019); The Guardian (Jul 26, 2019); VRT NWS (Jul 10, 2019); Apple Newsroom (Aug 28, 2019).</a:t>
            </a:r>
            <a:endParaRPr lang="en-US" sz="1000" dirty="0"/>
          </a:p>
        </p:txBody>
      </p:sp>
      <p:sp>
        <p:nvSpPr>
          <p:cNvPr id="30"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215390" y="2569845"/>
            <a:ext cx="11091672" cy="914400"/>
          </a:xfrm>
          <a:prstGeom prst="rect">
            <a:avLst/>
          </a:prstGeom>
          <a:noFill/>
          <a:ln/>
        </p:spPr>
        <p:txBody>
          <a:bodyPr wrap="square" lIns="0" tIns="0" rIns="0" bIns="0" rtlCol="0" anchor="ctr"/>
          <a:lstStyle/>
          <a:p>
            <a:r>
              <a:rPr lang="en-US" dirty="0"/>
              <a:t>Thank you · Questions?</a:t>
            </a:r>
          </a:p>
        </p:txBody>
      </p:sp>
      <p:sp>
        <p:nvSpPr>
          <p:cNvPr id="9" name="Text 7"/>
          <p:cNvSpPr txBox="1"/>
          <p:nvPr/>
        </p:nvSpPr>
        <p:spPr>
          <a:xfrm>
            <a:off x="1371600" y="2927985"/>
            <a:ext cx="7223760" cy="548640"/>
          </a:xfrm>
          <a:prstGeom prst="rect">
            <a:avLst/>
          </a:prstGeom>
          <a:noFill/>
          <a:ln/>
        </p:spPr>
        <p:txBody>
          <a:bodyPr wrap="square" lIns="0" tIns="0" rIns="0" bIns="0" rtlCol="0" anchor="ctr"/>
          <a:lstStyle/>
          <a:p>
            <a:pPr marL="0" indent="0">
              <a:buNone/>
            </a:pPr>
            <a:endParaRPr lang="en-US" sz="3000" dirty="0"/>
          </a:p>
        </p:txBody>
      </p:sp>
      <p:sp>
        <p:nvSpPr>
          <p:cNvPr id="10" name="Text 8"/>
          <p:cNvSpPr txBox="1"/>
          <p:nvPr/>
        </p:nvSpPr>
        <p:spPr>
          <a:xfrm>
            <a:off x="548640" y="5989320"/>
            <a:ext cx="11091672" cy="320040"/>
          </a:xfrm>
          <a:prstGeom prst="rect">
            <a:avLst/>
          </a:prstGeom>
          <a:noFill/>
          <a:ln/>
        </p:spPr>
        <p:txBody>
          <a:bodyPr wrap="square" lIns="0" tIns="0" rIns="0" bIns="0" rtlCol="0" anchor="t"/>
          <a:lstStyle/>
          <a:p>
            <a:pPr marL="0" indent="0">
              <a:buNone/>
            </a:pPr>
            <a:r>
              <a:rPr lang="en-US" sz="1200" dirty="0">
                <a:solidFill>
                  <a:schemeClr val="accent6"/>
                </a:solidFill>
              </a:rPr>
              <a:t>Mohammed Aldeen · Jingwen Yan · Zixun Xiong · Yicheng Zhang · Long Cheng  |  Clemson University · George Mason University</a:t>
            </a:r>
            <a:endParaRPr lang="en-US" sz="1200" dirty="0"/>
          </a:p>
        </p:txBody>
      </p:sp>
      <p:sp>
        <p:nvSpPr>
          <p:cNvPr id="11" name="QR backing"/>
          <p:cNvSpPr/>
          <p:nvPr/>
        </p:nvSpPr>
        <p:spPr>
          <a:xfrm>
            <a:off x="8732520" y="1783080"/>
            <a:ext cx="2468880" cy="2468880"/>
          </a:xfrm>
          <a:prstGeom prst="roundRect">
            <a:avLst>
              <a:gd name="adj" fmla="val 2963"/>
            </a:avLst>
          </a:prstGeom>
          <a:solidFill>
            <a:schemeClr val="bg1"/>
          </a:solidFill>
          <a:ln/>
        </p:spPr>
        <p:txBody>
          <a:bodyPr/>
          <a:lstStyle/>
          <a:p>
            <a:endParaRPr lang="en-US"/>
          </a:p>
        </p:txBody>
      </p:sp>
      <p:pic>
        <p:nvPicPr>
          <p:cNvPr id="12" name="Paper QR code" descr="preencoded.png"/>
          <p:cNvPicPr>
            <a:picLocks noChangeAspect="1"/>
          </p:cNvPicPr>
          <p:nvPr/>
        </p:nvPicPr>
        <p:blipFill>
          <a:blip r:embed="rId3"/>
          <a:stretch>
            <a:fillRect/>
          </a:stretch>
        </p:blipFill>
        <p:spPr>
          <a:xfrm>
            <a:off x="8869680" y="1920240"/>
            <a:ext cx="2194560" cy="2194560"/>
          </a:xfrm>
          <a:prstGeom prst="rect">
            <a:avLst/>
          </a:prstGeom>
        </p:spPr>
      </p:pic>
      <p:sp>
        <p:nvSpPr>
          <p:cNvPr id="13" name="Text 10"/>
          <p:cNvSpPr txBox="1"/>
          <p:nvPr/>
        </p:nvSpPr>
        <p:spPr>
          <a:xfrm>
            <a:off x="8412480" y="4389120"/>
            <a:ext cx="3108960" cy="320040"/>
          </a:xfrm>
          <a:prstGeom prst="rect">
            <a:avLst/>
          </a:prstGeom>
          <a:noFill/>
          <a:ln/>
        </p:spPr>
        <p:txBody>
          <a:bodyPr wrap="square" lIns="0" tIns="0" rIns="0" bIns="0" rtlCol="0" anchor="t"/>
          <a:lstStyle/>
          <a:p>
            <a:pPr marL="0" indent="0" algn="ctr">
              <a:buNone/>
            </a:pPr>
            <a:r>
              <a:rPr lang="en-US" sz="1500" b="1" dirty="0">
                <a:solidFill>
                  <a:schemeClr val="bg1"/>
                </a:solidFill>
              </a:rPr>
              <a:t>Read the paper</a:t>
            </a:r>
            <a:endParaRPr lang="en-US" sz="1500" dirty="0"/>
          </a:p>
        </p:txBody>
      </p:sp>
      <p:sp>
        <p:nvSpPr>
          <p:cNvPr id="14" name="Text 11"/>
          <p:cNvSpPr txBox="1"/>
          <p:nvPr/>
        </p:nvSpPr>
        <p:spPr>
          <a:xfrm>
            <a:off x="8412480" y="4709160"/>
            <a:ext cx="3108960" cy="320040"/>
          </a:xfrm>
          <a:prstGeom prst="rect">
            <a:avLst/>
          </a:prstGeom>
          <a:noFill/>
          <a:ln/>
        </p:spPr>
        <p:txBody>
          <a:bodyPr wrap="square" lIns="0" tIns="0" rIns="0" bIns="0" rtlCol="0" anchor="t"/>
          <a:lstStyle/>
          <a:p>
            <a:pPr marL="0" indent="0" algn="ctr">
              <a:buNone/>
            </a:pPr>
            <a:r>
              <a:rPr lang="en-US" sz="1300" dirty="0">
                <a:solidFill>
                  <a:schemeClr val="accent6"/>
                </a:solidFill>
              </a:rPr>
              <a:t>doi.org/10.1145/3842203.3844596</a:t>
            </a:r>
            <a:endParaRPr lang="en-US" sz="13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Backup: scope and limitations</a:t>
            </a:r>
            <a:endParaRPr lang="en-US" sz="3200" dirty="0"/>
          </a:p>
        </p:txBody>
      </p:sp>
      <p:sp>
        <p:nvSpPr>
          <p:cNvPr id="3" name="Documentation audit"/>
          <p:cNvSpPr/>
          <p:nvPr/>
        </p:nvSpPr>
        <p:spPr>
          <a:xfrm>
            <a:off x="548640" y="1371600"/>
            <a:ext cx="5454396" cy="3383280"/>
          </a:xfrm>
          <a:prstGeom prst="roundRect">
            <a:avLst>
              <a:gd name="adj" fmla="val 2162"/>
            </a:avLst>
          </a:prstGeom>
          <a:solidFill>
            <a:schemeClr val="bg2"/>
          </a:solidFill>
          <a:ln/>
        </p:spPr>
        <p:txBody>
          <a:bodyPr/>
          <a:lstStyle/>
          <a:p>
            <a:endParaRPr lang="en-US"/>
          </a:p>
        </p:txBody>
      </p:sp>
      <p:sp>
        <p:nvSpPr>
          <p:cNvPr id="4" name="Documentation audit circle"/>
          <p:cNvSpPr/>
          <p:nvPr/>
        </p:nvSpPr>
        <p:spPr>
          <a:xfrm>
            <a:off x="822960" y="1600200"/>
            <a:ext cx="566928" cy="566928"/>
          </a:xfrm>
          <a:prstGeom prst="ellipse">
            <a:avLst/>
          </a:prstGeom>
          <a:solidFill>
            <a:schemeClr val="accent2"/>
          </a:solidFill>
          <a:ln/>
        </p:spPr>
        <p:txBody>
          <a:bodyPr/>
          <a:lstStyle/>
          <a:p>
            <a:endParaRPr lang="en-US"/>
          </a:p>
        </p:txBody>
      </p:sp>
      <p:pic>
        <p:nvPicPr>
          <p:cNvPr id="5" name="Documentation audit" descr="preencoded.png"/>
          <p:cNvPicPr>
            <a:picLocks noChangeAspect="1"/>
          </p:cNvPicPr>
          <p:nvPr/>
        </p:nvPicPr>
        <p:blipFill>
          <a:blip r:embed="rId3"/>
          <a:stretch>
            <a:fillRect/>
          </a:stretch>
        </p:blipFill>
        <p:spPr>
          <a:xfrm>
            <a:off x="959023" y="1736263"/>
            <a:ext cx="294803" cy="294803"/>
          </a:xfrm>
          <a:prstGeom prst="rect">
            <a:avLst/>
          </a:prstGeom>
        </p:spPr>
      </p:pic>
      <p:sp>
        <p:nvSpPr>
          <p:cNvPr id="6" name="Text 3"/>
          <p:cNvSpPr txBox="1"/>
          <p:nvPr/>
        </p:nvSpPr>
        <p:spPr>
          <a:xfrm>
            <a:off x="1554480" y="1600200"/>
            <a:ext cx="4206240" cy="566928"/>
          </a:xfrm>
          <a:prstGeom prst="rect">
            <a:avLst/>
          </a:prstGeom>
          <a:noFill/>
          <a:ln/>
        </p:spPr>
        <p:txBody>
          <a:bodyPr wrap="square" lIns="0" tIns="0" rIns="0" bIns="0" rtlCol="0" anchor="ctr"/>
          <a:lstStyle/>
          <a:p>
            <a:pPr marL="0" indent="0">
              <a:buNone/>
            </a:pPr>
            <a:r>
              <a:rPr lang="en-US" sz="2000" b="1" dirty="0">
                <a:solidFill>
                  <a:schemeClr val="tx1"/>
                </a:solidFill>
              </a:rPr>
              <a:t>Documentation audit</a:t>
            </a:r>
            <a:endParaRPr lang="en-US" sz="2000" dirty="0"/>
          </a:p>
        </p:txBody>
      </p:sp>
      <p:sp>
        <p:nvSpPr>
          <p:cNvPr id="7" name="Text 4"/>
          <p:cNvSpPr txBox="1"/>
          <p:nvPr/>
        </p:nvSpPr>
        <p:spPr>
          <a:xfrm>
            <a:off x="822960" y="2377440"/>
            <a:ext cx="4937760" cy="320040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chemeClr val="tx1"/>
                </a:solidFill>
              </a:rPr>
              <a:t>Based on what Meta documents, not on measured device behavior or network traffic</a:t>
            </a:r>
            <a:endParaRPr lang="en-US" sz="1600" dirty="0"/>
          </a:p>
          <a:p>
            <a:pPr marL="342900" indent="-342900">
              <a:spcAft>
                <a:spcPts val="1000"/>
              </a:spcAft>
              <a:buSzPct val="100000"/>
              <a:buChar char="•"/>
            </a:pPr>
            <a:r>
              <a:rPr lang="en-US" sz="1600" dirty="0">
                <a:solidFill>
                  <a:schemeClr val="tx1"/>
                </a:solidFill>
              </a:rPr>
              <a:t>One vendor: Meta AI glasses (Ray-Ban Meta and related models)</a:t>
            </a:r>
            <a:endParaRPr lang="en-US" sz="1600" dirty="0"/>
          </a:p>
          <a:p>
            <a:pPr marL="342900" indent="-342900">
              <a:spcAft>
                <a:spcPts val="1000"/>
              </a:spcAft>
              <a:buSzPct val="100000"/>
              <a:buChar char="•"/>
            </a:pPr>
            <a:r>
              <a:rPr lang="en-US" sz="1600" dirty="0">
                <a:solidFill>
                  <a:schemeClr val="tx1"/>
                </a:solidFill>
              </a:rPr>
              <a:t>Meta’s policies have changed since our audit (see the controls timeline)</a:t>
            </a:r>
            <a:endParaRPr lang="en-US" sz="1600" dirty="0"/>
          </a:p>
        </p:txBody>
      </p:sp>
      <p:sp>
        <p:nvSpPr>
          <p:cNvPr id="8" name="Reddit study"/>
          <p:cNvSpPr/>
          <p:nvPr/>
        </p:nvSpPr>
        <p:spPr>
          <a:xfrm>
            <a:off x="6185916" y="1371600"/>
            <a:ext cx="5454396" cy="3383280"/>
          </a:xfrm>
          <a:prstGeom prst="roundRect">
            <a:avLst>
              <a:gd name="adj" fmla="val 2162"/>
            </a:avLst>
          </a:prstGeom>
          <a:solidFill>
            <a:schemeClr val="bg2"/>
          </a:solidFill>
          <a:ln/>
        </p:spPr>
        <p:txBody>
          <a:bodyPr/>
          <a:lstStyle/>
          <a:p>
            <a:endParaRPr lang="en-US"/>
          </a:p>
        </p:txBody>
      </p:sp>
      <p:sp>
        <p:nvSpPr>
          <p:cNvPr id="9" name="Reddit study circle"/>
          <p:cNvSpPr/>
          <p:nvPr/>
        </p:nvSpPr>
        <p:spPr>
          <a:xfrm>
            <a:off x="6460236" y="1600200"/>
            <a:ext cx="566928" cy="566928"/>
          </a:xfrm>
          <a:prstGeom prst="ellipse">
            <a:avLst/>
          </a:prstGeom>
          <a:solidFill>
            <a:schemeClr val="accent2"/>
          </a:solidFill>
          <a:ln/>
        </p:spPr>
        <p:txBody>
          <a:bodyPr/>
          <a:lstStyle/>
          <a:p>
            <a:endParaRPr lang="en-US"/>
          </a:p>
        </p:txBody>
      </p:sp>
      <p:pic>
        <p:nvPicPr>
          <p:cNvPr id="10" name="Reddit study" descr="preencoded.png"/>
          <p:cNvPicPr>
            <a:picLocks noChangeAspect="1"/>
          </p:cNvPicPr>
          <p:nvPr/>
        </p:nvPicPr>
        <p:blipFill>
          <a:blip r:embed="rId4"/>
          <a:stretch>
            <a:fillRect/>
          </a:stretch>
        </p:blipFill>
        <p:spPr>
          <a:xfrm>
            <a:off x="6596299" y="1736263"/>
            <a:ext cx="294803" cy="294803"/>
          </a:xfrm>
          <a:prstGeom prst="rect">
            <a:avLst/>
          </a:prstGeom>
        </p:spPr>
      </p:pic>
      <p:sp>
        <p:nvSpPr>
          <p:cNvPr id="11" name="Text 7"/>
          <p:cNvSpPr txBox="1"/>
          <p:nvPr/>
        </p:nvSpPr>
        <p:spPr>
          <a:xfrm>
            <a:off x="7191756" y="1600200"/>
            <a:ext cx="4206240" cy="566928"/>
          </a:xfrm>
          <a:prstGeom prst="rect">
            <a:avLst/>
          </a:prstGeom>
          <a:noFill/>
          <a:ln/>
        </p:spPr>
        <p:txBody>
          <a:bodyPr wrap="square" lIns="0" tIns="0" rIns="0" bIns="0" rtlCol="0" anchor="ctr"/>
          <a:lstStyle/>
          <a:p>
            <a:pPr marL="0" indent="0">
              <a:buNone/>
            </a:pPr>
            <a:r>
              <a:rPr lang="en-US" sz="2000" b="1" dirty="0">
                <a:solidFill>
                  <a:schemeClr val="tx1"/>
                </a:solidFill>
              </a:rPr>
              <a:t>Reddit study</a:t>
            </a:r>
            <a:endParaRPr lang="en-US" sz="2000" dirty="0"/>
          </a:p>
        </p:txBody>
      </p:sp>
      <p:sp>
        <p:nvSpPr>
          <p:cNvPr id="12" name="Text 8"/>
          <p:cNvSpPr txBox="1"/>
          <p:nvPr/>
        </p:nvSpPr>
        <p:spPr>
          <a:xfrm>
            <a:off x="6460236" y="2377440"/>
            <a:ext cx="4937760" cy="320040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chemeClr val="tx1"/>
                </a:solidFill>
              </a:rPr>
              <a:t>Queries: “Ray-Ban Meta” / “Meta Glass” × “privacy” / “dislike” / “cons”; top 20 posts per query</a:t>
            </a:r>
            <a:endParaRPr lang="en-US" sz="1600" dirty="0"/>
          </a:p>
          <a:p>
            <a:pPr marL="342900" indent="-342900">
              <a:spcAft>
                <a:spcPts val="1000"/>
              </a:spcAft>
              <a:buSzPct val="100000"/>
              <a:buChar char="•"/>
            </a:pPr>
            <a:r>
              <a:rPr lang="en-US" sz="1600" dirty="0">
                <a:solidFill>
                  <a:schemeClr val="tx1"/>
                </a:solidFill>
              </a:rPr>
              <a:t>72 posts, 4,900 comments; 18 k-means clusters inspected manually, 7 kept as privacy-related (1,771 comments)</a:t>
            </a:r>
            <a:endParaRPr lang="en-US" sz="1600" dirty="0"/>
          </a:p>
          <a:p>
            <a:pPr marL="342900" indent="-342900">
              <a:spcAft>
                <a:spcPts val="1000"/>
              </a:spcAft>
              <a:buSzPct val="100000"/>
              <a:buChar char="•"/>
            </a:pPr>
            <a:r>
              <a:rPr lang="en-US" sz="1600" dirty="0">
                <a:solidFill>
                  <a:schemeClr val="tx1"/>
                </a:solidFill>
              </a:rPr>
              <a:t>Concern categories from zero-shot LLM open coding (GPT-5.4)</a:t>
            </a:r>
            <a:endParaRPr lang="en-US" sz="1600" dirty="0"/>
          </a:p>
        </p:txBody>
      </p:sp>
      <p:sp>
        <p:nvSpPr>
          <p:cNvPr id="13"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Paper, Sections 2.1 and 3.1.</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Backup: five device behaviors from Meta’s documentation</a:t>
            </a:r>
            <a:endParaRPr lang="en-US" sz="32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1672" cy="3453384"/>
        </p:xfrm>
        <a:graphic>
          <a:graphicData uri="http://schemas.openxmlformats.org/drawingml/2006/table">
            <a:tbl>
              <a:tblPr/>
              <a:tblGrid>
                <a:gridCol w="731520">
                  <a:extLst>
                    <a:ext uri="{9D8B030D-6E8A-4147-A177-3AD203B41FA5}">
                      <a16:colId xmlns:a16="http://schemas.microsoft.com/office/drawing/2014/main" val="20000"/>
                    </a:ext>
                  </a:extLst>
                </a:gridCol>
                <a:gridCol w="7708392">
                  <a:extLst>
                    <a:ext uri="{9D8B030D-6E8A-4147-A177-3AD203B41FA5}">
                      <a16:colId xmlns:a16="http://schemas.microsoft.com/office/drawing/2014/main" val="20001"/>
                    </a:ext>
                  </a:extLst>
                </a:gridCol>
                <a:gridCol w="2651760">
                  <a:extLst>
                    <a:ext uri="{9D8B030D-6E8A-4147-A177-3AD203B41FA5}">
                      <a16:colId xmlns:a16="http://schemas.microsoft.com/office/drawing/2014/main" val="20002"/>
                    </a:ext>
                  </a:extLst>
                </a:gridCol>
              </a:tblGrid>
              <a:tr h="0">
                <a:tc>
                  <a:txBody>
                    <a:bodyPr/>
                    <a:lstStyle/>
                    <a:p>
                      <a:pPr marL="0" indent="0">
                        <a:buNone/>
                      </a:pPr>
                      <a:r>
                        <a:rPr lang="en-US" sz="1300" b="1" dirty="0">
                          <a:solidFill>
                            <a:schemeClr val="bg1"/>
                          </a:solidFill>
                        </a:rPr>
                        <a:t>ID</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300" b="1" dirty="0">
                          <a:solidFill>
                            <a:schemeClr val="bg1"/>
                          </a:solidFill>
                        </a:rPr>
                        <a:t>Documented device behavior</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300" b="1" dirty="0">
                          <a:solidFill>
                            <a:schemeClr val="bg1"/>
                          </a:solidFill>
                        </a:rPr>
                        <a:t>Source basis</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0">
                <a:tc>
                  <a:txBody>
                    <a:bodyPr/>
                    <a:lstStyle/>
                    <a:p>
                      <a:pPr marL="0" indent="0">
                        <a:buNone/>
                      </a:pPr>
                      <a:r>
                        <a:rPr lang="en-US" sz="1300" dirty="0">
                          <a:solidFill>
                            <a:schemeClr val="tx1"/>
                          </a:solidFill>
                        </a:rPr>
                        <a:t>B1</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Meta AI can be activated by saying “Hey Meta” or pressing and holding the touchpad; the system must detect the wake phrase before a command</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Meta AI glasses help pages; voice privacy notice</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300" dirty="0">
                          <a:solidFill>
                            <a:schemeClr val="tx1"/>
                          </a:solidFill>
                        </a:rPr>
                        <a:t>B2</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Voice interactions include inadvertent activations and background sound; recordings are stored even when activation was unintended. False wakes are deleted within 90 days of detection; other recordings and transcripts may be kept up to one year</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Meta voice privacy notice</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indent="0">
                        <a:buNone/>
                      </a:pPr>
                      <a:r>
                        <a:rPr lang="en-US" sz="1300" dirty="0">
                          <a:solidFill>
                            <a:schemeClr val="tx1"/>
                          </a:solidFill>
                        </a:rPr>
                        <a:t>B3</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Stored voice recordings and transcripts may be processed using machine learning and trained human reviewers to improve Meta products</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Meta voice privacy notice</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300" dirty="0">
                          <a:solidFill>
                            <a:schemeClr val="tx1"/>
                          </a:solidFill>
                        </a:rPr>
                        <a:t>B4</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During a Live AI session, the camera and microphone are continuously active so Meta AI can respond to what the user sees and hears</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Meta Live AI documentation</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0">
                <a:tc>
                  <a:txBody>
                    <a:bodyPr/>
                    <a:lstStyle/>
                    <a:p>
                      <a:pPr marL="0" indent="0">
                        <a:buNone/>
                      </a:pPr>
                      <a:r>
                        <a:rPr lang="en-US" sz="1300" dirty="0">
                          <a:solidFill>
                            <a:schemeClr val="tx1"/>
                          </a:solidFill>
                        </a:rPr>
                        <a:t>B5</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Autocapture uses contextual understanding to decide what to capture: a continuous low-resolution image series and short clips; requires cloud media processing. Meta describes safeguards against recording in sensitive locations such as bathrooms or locker rooms</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Meta Autocapture documentation</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4"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Paper, Table 1.</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Backup: LINDDUN threats in Meta AI glasses</a:t>
            </a:r>
            <a:endParaRPr lang="en-US" sz="32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280160"/>
          <a:ext cx="11091672" cy="914400"/>
        </p:xfrm>
        <a:graphic>
          <a:graphicData uri="http://schemas.openxmlformats.org/drawingml/2006/table">
            <a:tbl>
              <a:tblPr/>
              <a:tblGrid>
                <a:gridCol w="1600200">
                  <a:extLst>
                    <a:ext uri="{9D8B030D-6E8A-4147-A177-3AD203B41FA5}">
                      <a16:colId xmlns:a16="http://schemas.microsoft.com/office/drawing/2014/main" val="20000"/>
                    </a:ext>
                  </a:extLst>
                </a:gridCol>
                <a:gridCol w="7022592">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0">
                <a:tc>
                  <a:txBody>
                    <a:bodyPr/>
                    <a:lstStyle/>
                    <a:p>
                      <a:pPr marL="0" indent="0">
                        <a:buNone/>
                      </a:pPr>
                      <a:r>
                        <a:rPr lang="en-US" sz="1100" b="1" dirty="0">
                          <a:solidFill>
                            <a:schemeClr val="bg1"/>
                          </a:solidFill>
                        </a:rPr>
                        <a:t>Category</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100" b="1" dirty="0">
                          <a:solidFill>
                            <a:schemeClr val="bg1"/>
                          </a:solidFill>
                        </a:rPr>
                        <a:t>Instance on Meta AI glasses</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100" b="1" dirty="0">
                          <a:solidFill>
                            <a:schemeClr val="bg1"/>
                          </a:solidFill>
                        </a:rPr>
                        <a:t>Threat model</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100" b="1" dirty="0">
                          <a:solidFill>
                            <a:schemeClr val="bg1"/>
                          </a:solidFill>
                        </a:rPr>
                        <a:t>Channels</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0">
                <a:tc>
                  <a:txBody>
                    <a:bodyPr/>
                    <a:lstStyle/>
                    <a:p>
                      <a:pPr marL="0" indent="0">
                        <a:buNone/>
                      </a:pPr>
                      <a:r>
                        <a:rPr lang="en-US" sz="1100" dirty="0">
                          <a:solidFill>
                            <a:schemeClr val="tx1"/>
                          </a:solidFill>
                        </a:rPr>
                        <a:t>Linkability</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Sessions, transcripts, and metadata can be tied to the same user, place, or co-present bystander across time, supporting behavioral profiling and relationship inference.</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TM-1, TM-2</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C5, C6</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100" dirty="0">
                          <a:solidFill>
                            <a:schemeClr val="tx1"/>
                          </a:solidFill>
                        </a:rPr>
                        <a:t>Identifiability</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Faces, voices, name badges, visible documents, and screen contents in a captured frame can be resolved to a real-world identity by cloud-side vision models.</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TM-2</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C3, C5</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indent="0">
                        <a:buNone/>
                      </a:pPr>
                      <a:r>
                        <a:rPr lang="en-US" sz="1100" dirty="0">
                          <a:solidFill>
                            <a:schemeClr val="tx1"/>
                          </a:solidFill>
                        </a:rPr>
                        <a:t>Non-repudiation</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A retained transcript or clip creates durable evidence that someone was present, spoke, or acted — including bystanders who never agreed to the record.</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TM-1, TM-2</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C5, C6</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100" dirty="0">
                          <a:solidFill>
                            <a:schemeClr val="tx1"/>
                          </a:solidFill>
                        </a:rPr>
                        <a:t>Detectability</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An observer on a shared Wi-Fi can detect that a Live AI session is active from the upload-heavy traffic profile; cloud-side models can detect sensitive context (e.g., a hospital, a place of worship) from low-resolution Autocapture frames.</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TM-3, TM-1</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C4, C5</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0">
                <a:tc>
                  <a:txBody>
                    <a:bodyPr/>
                    <a:lstStyle/>
                    <a:p>
                      <a:pPr marL="0" indent="0">
                        <a:buNone/>
                      </a:pPr>
                      <a:r>
                        <a:rPr lang="en-US" sz="1100" dirty="0">
                          <a:solidFill>
                            <a:schemeClr val="tx1"/>
                          </a:solidFill>
                        </a:rPr>
                        <a:t>Disclosure</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Inadvertent “Hey Meta” activations cause private speech to be uploaded and made available to trained human reviewers; prompt-injection attacks can cause the assistant to leak captured content to an adversary.</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TM-1, TM-3</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C1, C3, C5, C6</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0">
                <a:tc>
                  <a:txBody>
                    <a:bodyPr/>
                    <a:lstStyle/>
                    <a:p>
                      <a:pPr marL="0" indent="0">
                        <a:buNone/>
                      </a:pPr>
                      <a:r>
                        <a:rPr lang="en-US" sz="1100" dirty="0">
                          <a:solidFill>
                            <a:schemeClr val="tx1"/>
                          </a:solidFill>
                        </a:rPr>
                        <a:t>Unawareness</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Bystanders cannot distinguish idle eyewear from an active Live AI session; users do not know which inadvertent activations are stored, for how long, or whether their content reaches human reviewers.</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TM-2</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C1, C3, C5, C6</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0">
                <a:tc>
                  <a:txBody>
                    <a:bodyPr/>
                    <a:lstStyle/>
                    <a:p>
                      <a:pPr marL="0" indent="0">
                        <a:buNone/>
                      </a:pPr>
                      <a:r>
                        <a:rPr lang="en-US" sz="1100" dirty="0">
                          <a:solidFill>
                            <a:schemeClr val="tx1"/>
                          </a:solidFill>
                        </a:rPr>
                        <a:t>Non-compliance</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The device enters spaces (clinics, schools, workplaces, homes) where capture, biometric processing, and retention are constrained by law; bystanders have no practical opt-out and users have no granular control over which channels are active.</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TM-2</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100" dirty="0">
                          <a:solidFill>
                            <a:schemeClr val="tx1"/>
                          </a:solidFill>
                        </a:rPr>
                        <a:t>C3, C5, C6</a:t>
                      </a:r>
                      <a:endParaRPr lang="en-US" sz="1100" dirty="0"/>
                    </a:p>
                  </a:txBody>
                  <a:tcPr marL="54864" marR="54864" marT="54864" marB="54864"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4"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Paper, Table 4 (wording as in the paper).</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Backup: LINDDUN privacy threat categories</a:t>
            </a:r>
            <a:endParaRPr lang="en-US" sz="32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325880"/>
          <a:ext cx="11091672" cy="914400"/>
        </p:xfrm>
        <a:graphic>
          <a:graphicData uri="http://schemas.openxmlformats.org/drawingml/2006/table">
            <a:tbl>
              <a:tblPr/>
              <a:tblGrid>
                <a:gridCol w="2011680">
                  <a:extLst>
                    <a:ext uri="{9D8B030D-6E8A-4147-A177-3AD203B41FA5}">
                      <a16:colId xmlns:a16="http://schemas.microsoft.com/office/drawing/2014/main" val="20000"/>
                    </a:ext>
                  </a:extLst>
                </a:gridCol>
                <a:gridCol w="9079992">
                  <a:extLst>
                    <a:ext uri="{9D8B030D-6E8A-4147-A177-3AD203B41FA5}">
                      <a16:colId xmlns:a16="http://schemas.microsoft.com/office/drawing/2014/main" val="20001"/>
                    </a:ext>
                  </a:extLst>
                </a:gridCol>
              </a:tblGrid>
              <a:tr h="0">
                <a:tc>
                  <a:txBody>
                    <a:bodyPr/>
                    <a:lstStyle/>
                    <a:p>
                      <a:pPr marL="0" indent="0">
                        <a:buNone/>
                      </a:pPr>
                      <a:r>
                        <a:rPr lang="en-US" sz="1300" b="1" dirty="0">
                          <a:solidFill>
                            <a:schemeClr val="bg1"/>
                          </a:solidFill>
                        </a:rPr>
                        <a:t>Category</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tc>
                  <a:txBody>
                    <a:bodyPr/>
                    <a:lstStyle/>
                    <a:p>
                      <a:pPr marL="0" indent="0">
                        <a:buNone/>
                      </a:pPr>
                      <a:r>
                        <a:rPr lang="en-US" sz="1300" b="1" dirty="0">
                          <a:solidFill>
                            <a:schemeClr val="bg1"/>
                          </a:solidFill>
                        </a:rPr>
                        <a:t>Definition</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accent2"/>
                    </a:solidFill>
                  </a:tcPr>
                </a:tc>
                <a:extLst>
                  <a:ext uri="{0D108BD9-81ED-4DB2-BD59-A6C34878D82A}">
                    <a16:rowId xmlns:a16="http://schemas.microsoft.com/office/drawing/2014/main" val="10000"/>
                  </a:ext>
                </a:extLst>
              </a:tr>
              <a:tr h="0">
                <a:tc>
                  <a:txBody>
                    <a:bodyPr/>
                    <a:lstStyle/>
                    <a:p>
                      <a:pPr marL="0" indent="0">
                        <a:buNone/>
                      </a:pPr>
                      <a:r>
                        <a:rPr lang="en-US" sz="1300" dirty="0">
                          <a:solidFill>
                            <a:schemeClr val="tx1"/>
                          </a:solidFill>
                        </a:rPr>
                        <a:t>Linkability</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Distinct data items can be tied to the same person, device, session, or context, enabling profiling across time even when each item alone is anonymous.</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300" dirty="0">
                          <a:solidFill>
                            <a:schemeClr val="tx1"/>
                          </a:solidFill>
                        </a:rPr>
                        <a:t>Identifiability</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A data subject’s real-world identity can be inferred from the data, directly or through combination with other available information.</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0">
                <a:tc>
                  <a:txBody>
                    <a:bodyPr/>
                    <a:lstStyle/>
                    <a:p>
                      <a:pPr marL="0" indent="0">
                        <a:buNone/>
                      </a:pPr>
                      <a:r>
                        <a:rPr lang="en-US" sz="1300" dirty="0">
                          <a:solidFill>
                            <a:schemeClr val="tx1"/>
                          </a:solidFill>
                        </a:rPr>
                        <a:t>Non-repudiation</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The system creates a durable record that a data subject was present, said something, or performed an action, such that the subject cannot plausibly deny it.</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300" dirty="0">
                          <a:solidFill>
                            <a:schemeClr val="tx1"/>
                          </a:solidFill>
                        </a:rPr>
                        <a:t>Detectability</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The existence of a sensitive data item, event, or system state becomes observable to an actor (a platform, model, reviewer, or external observer), even when its content is not disclosed.</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0">
                <a:tc>
                  <a:txBody>
                    <a:bodyPr/>
                    <a:lstStyle/>
                    <a:p>
                      <a:pPr marL="0" indent="0">
                        <a:buNone/>
                      </a:pPr>
                      <a:r>
                        <a:rPr lang="en-US" sz="1300" dirty="0">
                          <a:solidFill>
                            <a:schemeClr val="tx1"/>
                          </a:solidFill>
                        </a:rPr>
                        <a:t>Disclosure</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Sensitive data is exposed to an unintended or unauthorized party through storage, transmission, processing, sharing, or model output.</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0">
                <a:tc>
                  <a:txBody>
                    <a:bodyPr/>
                    <a:lstStyle/>
                    <a:p>
                      <a:pPr marL="0" indent="0">
                        <a:buNone/>
                      </a:pPr>
                      <a:r>
                        <a:rPr lang="en-US" sz="1300" dirty="0">
                          <a:solidFill>
                            <a:schemeClr val="tx1"/>
                          </a:solidFill>
                        </a:rPr>
                        <a:t>Unawareness</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The data subject lacks notice, comprehension, or control over what is being collected, processed, retained, reviewed, or reused about them.</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0">
                <a:tc>
                  <a:txBody>
                    <a:bodyPr/>
                    <a:lstStyle/>
                    <a:p>
                      <a:pPr marL="0" indent="0">
                        <a:buNone/>
                      </a:pPr>
                      <a:r>
                        <a:rPr lang="en-US" sz="1300" dirty="0">
                          <a:solidFill>
                            <a:schemeClr val="tx1"/>
                          </a:solidFill>
                        </a:rPr>
                        <a:t>Non-compliance</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tc>
                  <a:txBody>
                    <a:bodyPr/>
                    <a:lstStyle/>
                    <a:p>
                      <a:pPr marL="0" indent="0">
                        <a:buNone/>
                      </a:pPr>
                      <a:r>
                        <a:rPr lang="en-US" sz="1300" dirty="0">
                          <a:solidFill>
                            <a:schemeClr val="tx1"/>
                          </a:solidFill>
                        </a:rPr>
                        <a:t>The system’s data practices conflict with applicable consent requirements, retention limits, biometric protections, or sensitive-space obligations under law or policy.</a:t>
                      </a:r>
                      <a:endParaRPr lang="en-US" sz="1300" dirty="0"/>
                    </a:p>
                  </a:txBody>
                  <a:tcPr marL="73152" marR="73152" marT="73152" marB="73152" anchor="ctr">
                    <a:lnL w="9525" cap="flat" cmpd="sng" algn="ctr">
                      <a:solidFill>
                        <a:srgbClr val="C9D3DF"/>
                      </a:solidFill>
                      <a:prstDash val="solid"/>
                      <a:round/>
                      <a:headEnd type="none" w="med" len="med"/>
                      <a:tailEnd type="none" w="med" len="med"/>
                    </a:lnL>
                    <a:lnR w="9525" cap="flat" cmpd="sng" algn="ctr">
                      <a:solidFill>
                        <a:srgbClr val="C9D3DF"/>
                      </a:solidFill>
                      <a:prstDash val="solid"/>
                      <a:round/>
                      <a:headEnd type="none" w="med" len="med"/>
                      <a:tailEnd type="none" w="med" len="med"/>
                    </a:lnR>
                    <a:lnT w="9525" cap="flat" cmpd="sng" algn="ctr">
                      <a:solidFill>
                        <a:srgbClr val="C9D3DF"/>
                      </a:solidFill>
                      <a:prstDash val="solid"/>
                      <a:round/>
                      <a:headEnd type="none" w="med" len="med"/>
                      <a:tailEnd type="none" w="med" len="med"/>
                    </a:lnT>
                    <a:lnB w="9525" cap="flat" cmpd="sng" algn="ctr">
                      <a:solidFill>
                        <a:srgbClr val="C9D3DF"/>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4"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Paper, Table 5.</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20040"/>
            <a:ext cx="11091672" cy="777240"/>
          </a:xfrm>
          <a:prstGeom prst="rect">
            <a:avLst/>
          </a:prstGeom>
          <a:noFill/>
          <a:ln/>
        </p:spPr>
        <p:txBody>
          <a:bodyPr wrap="square" lIns="0" tIns="0" rIns="0" bIns="0" rtlCol="0" anchor="ctr"/>
          <a:lstStyle/>
          <a:p>
            <a:pPr marL="0" indent="0" algn="l">
              <a:buNone/>
            </a:pPr>
            <a:r>
              <a:rPr lang="en-US" sz="3200" b="1" dirty="0">
                <a:solidFill>
                  <a:schemeClr val="tx1"/>
                </a:solidFill>
              </a:rPr>
              <a:t>Backup: sources for external evidence</a:t>
            </a:r>
            <a:endParaRPr lang="en-US" sz="3200" dirty="0"/>
          </a:p>
        </p:txBody>
      </p:sp>
      <p:sp>
        <p:nvSpPr>
          <p:cNvPr id="3" name="Text 1"/>
          <p:cNvSpPr txBox="1"/>
          <p:nvPr/>
        </p:nvSpPr>
        <p:spPr>
          <a:xfrm>
            <a:off x="548640" y="1371600"/>
            <a:ext cx="5454396" cy="4480560"/>
          </a:xfrm>
          <a:prstGeom prst="rect">
            <a:avLst/>
          </a:prstGeom>
          <a:noFill/>
          <a:ln/>
        </p:spPr>
        <p:txBody>
          <a:bodyPr wrap="square" lIns="0" tIns="0" rIns="0" bIns="0" rtlCol="0" anchor="t"/>
          <a:lstStyle/>
          <a:p>
            <a:pPr marL="342900" indent="-342900">
              <a:spcAft>
                <a:spcPts val="800"/>
              </a:spcAft>
              <a:buSzPct val="100000"/>
              <a:buChar char="•"/>
            </a:pPr>
            <a:r>
              <a:rPr lang="en-US" sz="1300" dirty="0">
                <a:solidFill>
                  <a:schemeClr val="tx1"/>
                </a:solidFill>
              </a:rPr>
              <a:t>EssilorLuxottica, Q4/FY2025 results PDF (p. 3), Feb 11, 2026 — via GlobeNewswire</a:t>
            </a:r>
            <a:endParaRPr lang="en-US" sz="1300" dirty="0"/>
          </a:p>
          <a:p>
            <a:pPr marL="342900" indent="-342900">
              <a:spcAft>
                <a:spcPts val="800"/>
              </a:spcAft>
              <a:buSzPct val="100000"/>
              <a:buChar char="•"/>
            </a:pPr>
            <a:r>
              <a:rPr lang="en-US" sz="1300" dirty="0">
                <a:solidFill>
                  <a:schemeClr val="tx1"/>
                </a:solidFill>
              </a:rPr>
              <a:t>Svenska Dagbladet, Feb 25 &amp; 27, 2026 — svd.se/a/RjrEW5 · svd.se/a/K8nrV4</a:t>
            </a:r>
            <a:endParaRPr lang="en-US" sz="1300" dirty="0"/>
          </a:p>
          <a:p>
            <a:pPr marL="342900" indent="-342900">
              <a:spcAft>
                <a:spcPts val="800"/>
              </a:spcAft>
              <a:buSzPct val="100000"/>
              <a:buChar char="•"/>
            </a:pPr>
            <a:r>
              <a:rPr lang="en-US" sz="1300" dirty="0">
                <a:solidFill>
                  <a:schemeClr val="tx1"/>
                </a:solidFill>
              </a:rPr>
              <a:t>Göteborgs-Posten, Feb 25, 2026 — gp.se (GP granskar)</a:t>
            </a:r>
            <a:endParaRPr lang="en-US" sz="1300" dirty="0"/>
          </a:p>
          <a:p>
            <a:pPr marL="342900" indent="-342900">
              <a:spcAft>
                <a:spcPts val="800"/>
              </a:spcAft>
              <a:buSzPct val="100000"/>
              <a:buChar char="•"/>
            </a:pPr>
            <a:r>
              <a:rPr lang="en-US" sz="1300" dirty="0">
                <a:solidFill>
                  <a:schemeClr val="tx1"/>
                </a:solidFill>
              </a:rPr>
              <a:t>Barnes &amp; Thornburg, Bartone v. Meta alert, Mar 2026 — btlaw.com</a:t>
            </a:r>
            <a:endParaRPr lang="en-US" sz="1300" dirty="0"/>
          </a:p>
          <a:p>
            <a:pPr marL="342900" indent="-342900">
              <a:spcAft>
                <a:spcPts val="800"/>
              </a:spcAft>
              <a:buSzPct val="100000"/>
              <a:buChar char="•"/>
            </a:pPr>
            <a:r>
              <a:rPr lang="en-US" sz="1300" dirty="0">
                <a:solidFill>
                  <a:schemeClr val="tx1"/>
                </a:solidFill>
              </a:rPr>
              <a:t>The Guardian, Apr 17, 2026 — theguardian.com/technology/2026/apr/17</a:t>
            </a:r>
            <a:endParaRPr lang="en-US" sz="1300" dirty="0"/>
          </a:p>
          <a:p>
            <a:pPr marL="342900" indent="-342900">
              <a:spcAft>
                <a:spcPts val="800"/>
              </a:spcAft>
              <a:buSzPct val="100000"/>
              <a:buChar char="•"/>
            </a:pPr>
            <a:r>
              <a:rPr lang="en-US" sz="1300" dirty="0">
                <a:solidFill>
                  <a:schemeClr val="tx1"/>
                </a:solidFill>
              </a:rPr>
              <a:t>Texas OAG press release, May 20, 2026 — texasattorneygeneral.gov</a:t>
            </a:r>
            <a:endParaRPr lang="en-US" sz="1300" dirty="0"/>
          </a:p>
          <a:p>
            <a:pPr marL="342900" indent="-342900">
              <a:spcAft>
                <a:spcPts val="800"/>
              </a:spcAft>
              <a:buSzPct val="100000"/>
              <a:buChar char="•"/>
            </a:pPr>
            <a:r>
              <a:rPr lang="en-US" sz="1300" dirty="0">
                <a:solidFill>
                  <a:schemeClr val="tx1"/>
                </a:solidFill>
              </a:rPr>
              <a:t>Irish DPC statement on Facebook View, Sep 17, 2021 — dataprotection.ie</a:t>
            </a:r>
            <a:endParaRPr lang="en-US" sz="1300" dirty="0"/>
          </a:p>
          <a:p>
            <a:pPr marL="342900" indent="-342900">
              <a:spcAft>
                <a:spcPts val="800"/>
              </a:spcAft>
              <a:buSzPct val="100000"/>
              <a:buChar char="•"/>
            </a:pPr>
            <a:r>
              <a:rPr lang="en-US" sz="1300" dirty="0">
                <a:solidFill>
                  <a:schemeClr val="tx1"/>
                </a:solidFill>
              </a:rPr>
              <a:t>Meta email via MacRumors, Apr 30, 2025 — macrumors.com/2025/04/30/meta-ray-bans-data-ai</a:t>
            </a:r>
            <a:endParaRPr lang="en-US" sz="1300" dirty="0"/>
          </a:p>
        </p:txBody>
      </p:sp>
      <p:sp>
        <p:nvSpPr>
          <p:cNvPr id="4" name="Text 2"/>
          <p:cNvSpPr txBox="1"/>
          <p:nvPr/>
        </p:nvSpPr>
        <p:spPr>
          <a:xfrm>
            <a:off x="6185916" y="1371600"/>
            <a:ext cx="5454396" cy="4480560"/>
          </a:xfrm>
          <a:prstGeom prst="rect">
            <a:avLst/>
          </a:prstGeom>
          <a:noFill/>
          <a:ln/>
        </p:spPr>
        <p:txBody>
          <a:bodyPr wrap="square" lIns="0" tIns="0" rIns="0" bIns="0" rtlCol="0" anchor="t"/>
          <a:lstStyle/>
          <a:p>
            <a:pPr marL="342900" indent="-342900">
              <a:spcAft>
                <a:spcPts val="800"/>
              </a:spcAft>
              <a:buSzPct val="100000"/>
              <a:buChar char="•"/>
            </a:pPr>
            <a:r>
              <a:rPr lang="en-US" sz="1300" dirty="0">
                <a:solidFill>
                  <a:schemeClr val="tx1"/>
                </a:solidFill>
              </a:rPr>
              <a:t>Meta UK Supplemental Privacy Policy, eff. Jun 29, 2026 — meta.com/gb/legal/privacy-policy</a:t>
            </a:r>
            <a:endParaRPr lang="en-US" sz="1300" dirty="0"/>
          </a:p>
          <a:p>
            <a:pPr marL="342900" indent="-342900">
              <a:spcAft>
                <a:spcPts val="800"/>
              </a:spcAft>
              <a:buSzPct val="100000"/>
              <a:buChar char="•"/>
            </a:pPr>
            <a:r>
              <a:rPr lang="en-US" sz="1300" dirty="0">
                <a:solidFill>
                  <a:schemeClr val="tx1"/>
                </a:solidFill>
              </a:rPr>
              <a:t>Business Insider, Sep 25, 2026 — businessinsider.com (Meta glasses AI-training opt-out)</a:t>
            </a:r>
            <a:endParaRPr lang="en-US" sz="1300" dirty="0"/>
          </a:p>
          <a:p>
            <a:pPr marL="342900" indent="-342900">
              <a:spcAft>
                <a:spcPts val="800"/>
              </a:spcAft>
              <a:buSzPct val="100000"/>
              <a:buChar char="•"/>
            </a:pPr>
            <a:r>
              <a:rPr lang="en-US" sz="1300" dirty="0">
                <a:solidFill>
                  <a:schemeClr val="tx1"/>
                </a:solidFill>
              </a:rPr>
              <a:t>Dubois et al., “When Speakers Are All Ears,” PoPETs 2020</a:t>
            </a:r>
            <a:endParaRPr lang="en-US" sz="1300" dirty="0"/>
          </a:p>
          <a:p>
            <a:pPr marL="342900" indent="-342900">
              <a:spcAft>
                <a:spcPts val="800"/>
              </a:spcAft>
              <a:buSzPct val="100000"/>
              <a:buChar char="•"/>
            </a:pPr>
            <a:r>
              <a:rPr lang="en-US" sz="1300" dirty="0">
                <a:solidFill>
                  <a:schemeClr val="tx1"/>
                </a:solidFill>
              </a:rPr>
              <a:t>Mashable, I-XRAY, Oct 2, 2024 — mashable.com</a:t>
            </a:r>
            <a:endParaRPr lang="en-US" sz="1300" dirty="0"/>
          </a:p>
          <a:p>
            <a:pPr marL="342900" indent="-342900">
              <a:spcAft>
                <a:spcPts val="800"/>
              </a:spcAft>
              <a:buSzPct val="100000"/>
              <a:buChar char="•"/>
            </a:pPr>
            <a:r>
              <a:rPr lang="en-US" sz="1300" dirty="0">
                <a:solidFill>
                  <a:schemeClr val="tx1"/>
                </a:solidFill>
              </a:rPr>
              <a:t>VMware VeloCloud blog, Dec 5, 2024 — blogs.vmware.com/sase</a:t>
            </a:r>
            <a:endParaRPr lang="en-US" sz="1300" dirty="0"/>
          </a:p>
          <a:p>
            <a:pPr marL="342900" indent="-342900">
              <a:spcAft>
                <a:spcPts val="800"/>
              </a:spcAft>
              <a:buSzPct val="100000"/>
              <a:buChar char="•"/>
            </a:pPr>
            <a:r>
              <a:rPr lang="en-US" sz="1300" dirty="0">
                <a:solidFill>
                  <a:schemeClr val="tx1"/>
                </a:solidFill>
              </a:rPr>
              <a:t>Zhang et al., “Evil Vizier,” arXiv:2509.15213, 2025</a:t>
            </a:r>
            <a:endParaRPr lang="en-US" sz="1300" dirty="0"/>
          </a:p>
          <a:p>
            <a:pPr marL="342900" indent="-342900">
              <a:spcAft>
                <a:spcPts val="800"/>
              </a:spcAft>
              <a:buSzPct val="100000"/>
              <a:buChar char="•"/>
            </a:pPr>
            <a:r>
              <a:rPr lang="en-US" sz="1300" dirty="0">
                <a:solidFill>
                  <a:schemeClr val="tx1"/>
                </a:solidFill>
              </a:rPr>
              <a:t>Bloomberg (Apr 11, 2019); The Guardian (Jul 26, 2019); VRT NWS (Jul 10, 2019)</a:t>
            </a:r>
            <a:endParaRPr lang="en-US" sz="1300" dirty="0"/>
          </a:p>
          <a:p>
            <a:pPr marL="342900" indent="-342900">
              <a:spcAft>
                <a:spcPts val="800"/>
              </a:spcAft>
              <a:buSzPct val="100000"/>
              <a:buChar char="•"/>
            </a:pPr>
            <a:r>
              <a:rPr lang="en-US" sz="1300" dirty="0">
                <a:solidFill>
                  <a:schemeClr val="tx1"/>
                </a:solidFill>
              </a:rPr>
              <a:t>Apple Newsroom, “Improving Siri’s privacy protections,” Aug 28, 2019</a:t>
            </a:r>
            <a:endParaRPr lang="en-US" sz="1300" dirty="0"/>
          </a:p>
        </p:txBody>
      </p:sp>
      <p:sp>
        <p:nvSpPr>
          <p:cNvPr id="5" name="Source"/>
          <p:cNvSpPr txBox="1"/>
          <p:nvPr/>
        </p:nvSpPr>
        <p:spPr>
          <a:xfrm>
            <a:off x="548640" y="5925312"/>
            <a:ext cx="11091672" cy="384048"/>
          </a:xfrm>
          <a:prstGeom prst="rect">
            <a:avLst/>
          </a:prstGeom>
          <a:noFill/>
          <a:ln/>
        </p:spPr>
        <p:txBody>
          <a:bodyPr wrap="square" lIns="0" tIns="0" rIns="0" bIns="0" rtlCol="0" anchor="b"/>
          <a:lstStyle/>
          <a:p>
            <a:pPr marL="0" indent="0">
              <a:buNone/>
            </a:pPr>
            <a:r>
              <a:rPr lang="en-US" sz="1000" dirty="0">
                <a:solidFill>
                  <a:schemeClr val="accent4"/>
                </a:solidFill>
              </a:rPr>
              <a:t>Full URLs are in the evidence sheet (talk_evidence_sheet.md).</a:t>
            </a:r>
            <a:endParaRPr lang="en-US" sz="1000" dirty="0"/>
          </a:p>
        </p:txBody>
      </p:sp>
      <p:sp>
        <p:nvSpPr>
          <p:cNvPr id="25" name="Slide Number Placeholder 0"/>
          <p:cNvSpPr>
            <a:spLocks noGrp="1"/>
          </p:cNvSpPr>
          <p:nvPr>
            <p:ph type="sldNum" sz="quarter" idx="4294967295"/>
          </p:nvPr>
        </p:nvSpPr>
        <p:spPr>
          <a:xfrm>
            <a:off x="11000232" y="6400800"/>
            <a:ext cx="640080" cy="27432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4"/>
                </a:solidFill>
              </a:defRPr>
            </a:lvl1pPr>
          </a:lstStyle>
          <a:p>
            <a:pPr algn="r"/>
            <a:fld id="{F7021451-1387-4CA6-816F-3879F97B5CBC}" type="slidenum">
              <a:rPr lang="en-US" b="0"/>
              <a:t>25</a:t>
            </a:fld>
            <a:endParaRPr lang="en-US"/>
          </a:p>
        </p:txBody>
      </p:sp>
    </p:spTree>
  </p:cSld>
  <p:clrMapOvr>
    <a:masterClrMapping/>
  </p:clrMapOvr>
</p:sld>
</file>

<file path=ppt/theme/theme1.xml><?xml version="1.0" encoding="utf-8"?>
<a:theme xmlns:a="http://schemas.openxmlformats.org/drawingml/2006/main" name="Lens">
  <a:themeElements>
    <a:clrScheme name="Lens">
      <a:dk1>
        <a:srgbClr val="1A1F2B"/>
      </a:dk1>
      <a:lt1>
        <a:srgbClr val="FFFFFF"/>
      </a:lt1>
      <a:dk2>
        <a:srgbClr val="2E3A4D"/>
      </a:dk2>
      <a:lt2>
        <a:srgbClr val="EEF1F5"/>
      </a:lt2>
      <a:accent1>
        <a:srgbClr val="D7263D"/>
      </a:accent1>
      <a:accent2>
        <a:srgbClr val="5B7A99"/>
      </a:accent2>
      <a:accent3>
        <a:srgbClr val="F2A541"/>
      </a:accent3>
      <a:accent4>
        <a:srgbClr val="6B7889"/>
      </a:accent4>
      <a:accent5>
        <a:srgbClr val="2A9D8F"/>
      </a:accent5>
      <a:accent6>
        <a:srgbClr val="C9D3DF"/>
      </a:accent6>
      <a:hlink>
        <a:srgbClr val="5B7A99"/>
      </a:hlink>
      <a:folHlink>
        <a:srgbClr val="6B7889"/>
      </a:folHlink>
    </a:clrScheme>
    <a:fontScheme name="Lens">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C98DBB6-CA21-4FAE-B127-B694574FDF7B}">
  <we:reference id="WA200010215" version="2.0.0.0" store="Omex" storeType="OMEX"/>
  <we:alternateReferences>
    <we:reference id="WA200010215" version="2.0.0.0" store="WA200010215" storeType="OMEX"/>
  </we:alternateReferences>
  <we:properties>
    <we:property name="bps.codex_control.document_id" value="&quot;fde0f940-0dba-4e50-b09e-8d714b59dadb&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2432</TotalTime>
  <Words>6486</Words>
  <Application>Microsoft Office PowerPoint</Application>
  <PresentationFormat>Widescreen</PresentationFormat>
  <Paragraphs>523</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Lens</vt:lpstr>
      <vt:lpstr>The Lens Is Not the Problem</vt:lpstr>
      <vt:lpstr>February 2026: “We see everything”</vt:lpstr>
      <vt:lpstr>AI glasses go everywhere and send what they see to the cloud</vt:lpstr>
      <vt:lpstr>The only visible privacy control is a single LED</vt:lpstr>
      <vt:lpstr>Understanding Potential Privacy Risks </vt:lpstr>
      <vt:lpstr>Our study pipeline: Understanding Potential Privacy Risks </vt:lpstr>
      <vt:lpstr>Step 1: Analyzing Meta’s own documents</vt:lpstr>
      <vt:lpstr>Step 2: Where the data goes:</vt:lpstr>
      <vt:lpstr>Step 3: Who is being harmed? </vt:lpstr>
      <vt:lpstr>Threat Model 1: The wearer</vt:lpstr>
      <vt:lpstr>Threat Model 2: The bystanders</vt:lpstr>
      <vt:lpstr>Threat Model 3: An outsider exploits the traffic or the AI model</vt:lpstr>
      <vt:lpstr>Step 4: What kind of harm?</vt:lpstr>
      <vt:lpstr>What kind of harm?</vt:lpstr>
      <vt:lpstr>Which of these risks do users actually concerned about?</vt:lpstr>
      <vt:lpstr>Public concern fixates on the visible act of recording</vt:lpstr>
      <vt:lpstr>407 comments distrust Meta itself, not just the device</vt:lpstr>
      <vt:lpstr>Controls are changing</vt:lpstr>
      <vt:lpstr>What has to change: follow the data, not just the lens</vt:lpstr>
      <vt:lpstr>Thank you · Questions?</vt:lpstr>
      <vt:lpstr>Backup: scope and limitations</vt:lpstr>
      <vt:lpstr>Backup: five device behaviors from Meta’s documentation</vt:lpstr>
      <vt:lpstr>Backup: LINDDUN threats in Meta AI glasses</vt:lpstr>
      <vt:lpstr>Backup: LINDDUN privacy threat categories</vt:lpstr>
      <vt:lpstr>Backup: sources for external evidence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Lens Is Not the Problem</dc:title>
  <dc:subject>XR Security '26 talk</dc:subject>
  <dc:creator>Aldeen, Yan, Xiong, Zhang, Cheng</dc:creator>
  <cp:lastModifiedBy>MO SHUJAA ALDEEN</cp:lastModifiedBy>
  <cp:revision>29</cp:revision>
  <dcterms:created xsi:type="dcterms:W3CDTF">2026-10-04T16:09:01Z</dcterms:created>
  <dcterms:modified xsi:type="dcterms:W3CDTF">2026-10-21T14:22:06Z</dcterms:modified>
</cp:coreProperties>
</file>